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4696"/>
  </p:normalViewPr>
  <p:slideViewPr>
    <p:cSldViewPr snapToGrid="0">
      <p:cViewPr varScale="1">
        <p:scale>
          <a:sx n="162" d="100"/>
          <a:sy n="162" d="100"/>
        </p:scale>
        <p:origin x="208" y="18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2998a92f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2998a92f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our UL100 sections share common student learning outcomes and most major assignments, such as an infographic and website creation.  In addition, the librarians share rubrics for grading, although we adapt these rubrics accordingly as some of our assignments are modified for our specific sections.  Early on, we wanted to explore some type of standardized information literacy assessments in order to benchmark where our UL100 students were starting with basic concepts of information literacy, and where we hoped they would be at the end of the semester!  In Fall 2012, we started with iSkills from the Educational Testing Service.  This test is no longer available, but it was a scenario-based problem-solving test that covered both information literacy -- mainly search statements in databases -- as well as problems involving spreadsheets and data sets.  While the database portion was useful to us, we were not necessarily teaching or going toward learning outcomes for the rest of the iSkills questions.  So, in Fall 2013 we switched to Project SAILS for UL100 pre-tests and post-tests.  We liked the fact that SAILS was based upon the ACRL Information Literacy Standards for Higher Education, and that it focused upon many learning outcomes we were teaching such as access, retrieval, and evaluation of information sources.  In 2016, we started utilizing the Build Your Own Test option of SAILS in order to customize test items that matched our assignments and outcomes most specifically.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2998a92f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2998a92f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SAILS worked very well for our first forays into standardized information literacy assessments benchmarked against similar institutions.  However, even changing to the Build Your Own Test option made us realize that we were still not capturing any additional measurements of student learning in areas such as creating learning objects -- in our case, student-created infographics and websites.  Also, the adoption of the Association for College and Research Libraries Framework for Information Literacy for Higher Education as of January 2016 inspired us to rewrite our UL100 course description and outcomes to incorporate aspects of Scholarship as Conversation, Searching as Strategic Exploration, and Information Creation as a Process.  As we did so, we were drawn to the work of Carrick Enterprises as they developed and beta-tested the modules of TATIL.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2998a92f7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2998a92f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Specifically, this is how two of the four TATIL modules align with certain ACRL frameworks.  These are the two modules we have chosen to focus upon in UL100 because they match very closely with the expectations for our undergraduate students, who are mostly freshmen and sophomores.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2c4c8053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2c4c8053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 over bullet points here)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2998a92f7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2998a92f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continue each semester to review the results of the pre-tests and the post-tests and quite frankly, we are still identifying patterns in any changes with the outcomes, performance indicators, and dispositions in our students’ performance.  We plan to continue with the aforementioned TATIL modules to establish some longitudinal data.  In the meantime, we continue to work on raising awareness across campus of information literacy as both an General Education outcome and a discipline-specific outcome for all majors.  (Refer to bullet points here for future goals, etc.)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503a9d13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503a9d13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JMU comprehensive</a:t>
            </a:r>
            <a:r>
              <a:rPr lang="en-US" baseline="0" dirty="0"/>
              <a:t> regional mainly undergraduate ~21000K undergraduate pop is 19K entering class =5000</a:t>
            </a:r>
          </a:p>
          <a:p>
            <a:pPr marL="0" lvl="0" indent="0" algn="l" rtl="0">
              <a:spcBef>
                <a:spcPts val="0"/>
              </a:spcBef>
              <a:spcAft>
                <a:spcPts val="0"/>
              </a:spcAft>
              <a:buNone/>
            </a:pPr>
            <a:r>
              <a:rPr lang="en-US" baseline="0" dirty="0"/>
              <a:t>Embedded in </a:t>
            </a:r>
            <a:r>
              <a:rPr lang="en-US" baseline="0" dirty="0" err="1"/>
              <a:t>GenEd</a:t>
            </a:r>
            <a:r>
              <a:rPr lang="en-US" baseline="0" dirty="0"/>
              <a:t> and in C1 of GE = time bound completed in the first year, talk about the other domains</a:t>
            </a:r>
          </a:p>
          <a:p>
            <a:pPr marL="0" lvl="0" indent="0" algn="l" rtl="0">
              <a:spcBef>
                <a:spcPts val="0"/>
              </a:spcBef>
              <a:spcAft>
                <a:spcPts val="0"/>
              </a:spcAft>
              <a:buNone/>
            </a:pPr>
            <a:r>
              <a:rPr lang="en-US" baseline="0" dirty="0"/>
              <a:t>Why embedded in SCOM</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503a9d13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503a9d13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handout – see learning cycle and implementation.  MREST</a:t>
            </a:r>
            <a:r>
              <a:rPr lang="en-US" baseline="0" dirty="0"/>
              <a:t> home grown – because we have CARS and GE and relationship</a:t>
            </a:r>
          </a:p>
          <a:p>
            <a:pPr marL="0" lvl="0" indent="0" algn="l" rtl="0">
              <a:spcBef>
                <a:spcPts val="0"/>
              </a:spcBef>
              <a:spcAft>
                <a:spcPts val="0"/>
              </a:spcAft>
              <a:buNone/>
            </a:pPr>
            <a:r>
              <a:rPr lang="en-US" baseline="0" dirty="0"/>
              <a:t>Tight alignment between tutorial, practice and </a:t>
            </a:r>
            <a:r>
              <a:rPr lang="en-US" baseline="0" dirty="0" err="1"/>
              <a:t>mrests</a:t>
            </a:r>
            <a:r>
              <a:rPr lang="en-US" baseline="0" dirty="0"/>
              <a:t> – see handout for the </a:t>
            </a:r>
            <a:r>
              <a:rPr lang="en-US" baseline="0" dirty="0" err="1"/>
              <a:t>examplse</a:t>
            </a:r>
            <a:r>
              <a:rPr lang="en-US" baseline="0" dirty="0"/>
              <a:t>.  Tutorial is conceptual, test questions are applications based.</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503a9d13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503a9d13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does assessment tell me – how students are doing by </a:t>
            </a:r>
            <a:r>
              <a:rPr lang="en-US" dirty="0" err="1"/>
              <a:t>subscores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503a9d135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503a9d13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PRE/Post test duplication effort helps us know something else that is related but different than MREST setting a </a:t>
            </a:r>
            <a:r>
              <a:rPr lang="en-US" dirty="0" err="1"/>
              <a:t>competenciy</a:t>
            </a:r>
            <a:r>
              <a:rPr lang="en-US" dirty="0"/>
              <a:t>.</a:t>
            </a:r>
            <a:r>
              <a:rPr lang="en-US" baseline="0" dirty="0"/>
              <a:t>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233266f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233266f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self. Our upcoming accreditation visit was from WASC where information literacy is one of the core competencies that are considered essential to the meaning of degree so there was certainly a surge in institutional interest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42c4c80537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42c4c8053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Introductions - in order of presentation</a:t>
            </a:r>
            <a:endParaRPr/>
          </a:p>
          <a:p>
            <a:pPr marL="0" lvl="0" indent="0" algn="l" rtl="0">
              <a:spcBef>
                <a:spcPts val="0"/>
              </a:spcBef>
              <a:spcAft>
                <a:spcPts val="0"/>
              </a:spcAft>
              <a:buNone/>
            </a:pPr>
            <a:endParaRPr/>
          </a:p>
          <a:p>
            <a:pPr marL="0" lvl="0" indent="0" algn="l" rtl="0">
              <a:spcBef>
                <a:spcPts val="0"/>
              </a:spcBef>
              <a:spcAft>
                <a:spcPts val="0"/>
              </a:spcAft>
              <a:buNone/>
            </a:pPr>
            <a:r>
              <a:rPr lang="en"/>
              <a:t>Plan for the session - </a:t>
            </a:r>
            <a:endParaRPr/>
          </a:p>
          <a:p>
            <a:pPr marL="0" lvl="0" indent="0" algn="l" rtl="0">
              <a:spcBef>
                <a:spcPts val="0"/>
              </a:spcBef>
              <a:spcAft>
                <a:spcPts val="0"/>
              </a:spcAft>
              <a:buNone/>
            </a:pPr>
            <a:r>
              <a:rPr lang="en"/>
              <a:t>	Set the stage for the panelists</a:t>
            </a:r>
            <a:endParaRPr/>
          </a:p>
          <a:p>
            <a:pPr marL="0" lvl="0" indent="0" algn="l" rtl="0">
              <a:spcBef>
                <a:spcPts val="0"/>
              </a:spcBef>
              <a:spcAft>
                <a:spcPts val="0"/>
              </a:spcAft>
              <a:buNone/>
            </a:pPr>
            <a:r>
              <a:rPr lang="en"/>
              <a:t>	Each will describe their situation in about 10 minutes</a:t>
            </a:r>
            <a:endParaRPr/>
          </a:p>
          <a:p>
            <a:pPr marL="0" lvl="0" indent="0" algn="l" rtl="0">
              <a:spcBef>
                <a:spcPts val="0"/>
              </a:spcBef>
              <a:spcAft>
                <a:spcPts val="0"/>
              </a:spcAft>
              <a:buNone/>
            </a:pPr>
            <a:r>
              <a:rPr lang="en"/>
              <a:t>	Activity for hands on </a:t>
            </a:r>
            <a:endParaRPr/>
          </a:p>
          <a:p>
            <a:pPr marL="0" lvl="0" indent="0" algn="l" rtl="0">
              <a:spcBef>
                <a:spcPts val="0"/>
              </a:spcBef>
              <a:spcAft>
                <a:spcPts val="0"/>
              </a:spcAft>
              <a:buNone/>
            </a:pPr>
            <a:r>
              <a:rPr lang="en"/>
              <a:t>Questions at the end.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233266fa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233266fa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really tiny - sorry! But we established a relationship with some of our core undergraduate majors. Here’s a heavily modified rubric from Claremont Colleges that we used for our Psychology Capstone Papers. We developed this as a pilot to joint score papers between the department and librarians. Librarians took the lead for norming and facilitiating the rubric. We also used Campus Labs’ Baseline Rubric product which links to our peoplesoft student ID level. In our first semester we scored 50 papers across two sections. The results were intriguing and the department asked us to work with them again and we scored over 120 papers across 5 sections and 5 instructors. I’ll talk about the results and what we did next.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233266fa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233266f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Very surprising to the faculty! Not surprising to librarians. We know students know how to find resources, yet faculty continued to want our library instruction to focus on database demonstrations.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233266fa9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233266fa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intervention. Lots of part time faculty in this department so we needed to make information literacy instruction easy and integrated into the curriculum. You can see the whole toolkit at the website above. Focused on scaffolding, assignment design, videos, and interactive tutorials, and an ancillary assignment. Toolkit approach - example from the toolkit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233266fa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233266fa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237489ab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237489ab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237489ab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237489ab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237489ab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237489a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Information literacy is widely considered an important component of a college education and a growing body of research points to specific benefits of information literacy instruction. </a:t>
            </a:r>
            <a:endParaRPr sz="5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2cd3ccdb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2cd3ccd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Information literacy is widely considered an important component of a college education and a growing body of research points to specific benefits of information literacy instruction.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Students who receive information literacy instruction profit academically during their first year;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Information literacy instruction benefits students in general education courses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Evidence of lasting improvement in academic performance for those students who receive information literacy instruction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1 Association of College and Research Libraries. Academic Library Impact on Student Learning and Success: Findings from Assessment in Action Team Projects. Prepar</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237489ab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237489ab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lt1"/>
              </a:buClr>
              <a:buSzPts val="1100"/>
              <a:buFont typeface="Arial"/>
              <a:buNone/>
            </a:pPr>
            <a:r>
              <a:rPr lang="en">
                <a:latin typeface="Average"/>
                <a:ea typeface="Average"/>
                <a:cs typeface="Average"/>
                <a:sym typeface="Average"/>
              </a:rPr>
              <a:t>Limitations:</a:t>
            </a:r>
            <a:endParaRPr>
              <a:latin typeface="Average"/>
              <a:ea typeface="Average"/>
              <a:cs typeface="Average"/>
              <a:sym typeface="Average"/>
            </a:endParaRPr>
          </a:p>
          <a:p>
            <a:pPr marL="457200" lvl="0" indent="0" algn="l" rtl="0">
              <a:lnSpc>
                <a:spcPct val="115000"/>
              </a:lnSpc>
              <a:spcBef>
                <a:spcPts val="0"/>
              </a:spcBef>
              <a:spcAft>
                <a:spcPts val="0"/>
              </a:spcAft>
              <a:buClr>
                <a:schemeClr val="lt1"/>
              </a:buClr>
              <a:buSzPts val="1100"/>
              <a:buFont typeface="Arial"/>
              <a:buNone/>
            </a:pPr>
            <a:r>
              <a:rPr lang="en">
                <a:latin typeface="Average"/>
                <a:ea typeface="Average"/>
                <a:cs typeface="Average"/>
                <a:sym typeface="Average"/>
              </a:rPr>
              <a:t>Require time to create, refine, and use</a:t>
            </a:r>
            <a:endParaRPr>
              <a:latin typeface="Average"/>
              <a:ea typeface="Average"/>
              <a:cs typeface="Average"/>
              <a:sym typeface="Average"/>
            </a:endParaRPr>
          </a:p>
          <a:p>
            <a:pPr marL="457200" lvl="0" indent="0" algn="l" rtl="0">
              <a:lnSpc>
                <a:spcPct val="115000"/>
              </a:lnSpc>
              <a:spcBef>
                <a:spcPts val="0"/>
              </a:spcBef>
              <a:spcAft>
                <a:spcPts val="0"/>
              </a:spcAft>
              <a:buClr>
                <a:schemeClr val="lt1"/>
              </a:buClr>
              <a:buSzPts val="1100"/>
              <a:buFont typeface="Arial"/>
              <a:buNone/>
            </a:pPr>
            <a:r>
              <a:rPr lang="en">
                <a:latin typeface="Average"/>
                <a:ea typeface="Average"/>
                <a:cs typeface="Average"/>
                <a:sym typeface="Average"/>
              </a:rPr>
              <a:t>May have validity and reliability issues </a:t>
            </a:r>
            <a:endParaRPr>
              <a:latin typeface="Average"/>
              <a:ea typeface="Average"/>
              <a:cs typeface="Average"/>
              <a:sym typeface="Average"/>
            </a:endParaRPr>
          </a:p>
          <a:p>
            <a:pPr marL="457200" lvl="0" indent="0" algn="l" rtl="0">
              <a:lnSpc>
                <a:spcPct val="115000"/>
              </a:lnSpc>
              <a:spcBef>
                <a:spcPts val="0"/>
              </a:spcBef>
              <a:spcAft>
                <a:spcPts val="0"/>
              </a:spcAft>
              <a:buClr>
                <a:schemeClr val="lt1"/>
              </a:buClr>
              <a:buSzPts val="1100"/>
              <a:buFont typeface="Arial"/>
              <a:buNone/>
            </a:pPr>
            <a:r>
              <a:rPr lang="en">
                <a:latin typeface="Average"/>
                <a:ea typeface="Average"/>
                <a:cs typeface="Average"/>
                <a:sym typeface="Average"/>
              </a:rPr>
              <a:t>Assume the product reveals the process</a:t>
            </a:r>
            <a:endParaRPr>
              <a:latin typeface="Average"/>
              <a:ea typeface="Average"/>
              <a:cs typeface="Average"/>
              <a:sym typeface="Average"/>
            </a:endParaRPr>
          </a:p>
          <a:p>
            <a:pPr marL="0" lvl="0" indent="0" algn="l" rtl="0">
              <a:lnSpc>
                <a:spcPct val="115000"/>
              </a:lnSpc>
              <a:spcBef>
                <a:spcPts val="0"/>
              </a:spcBef>
              <a:spcAft>
                <a:spcPts val="0"/>
              </a:spcAft>
              <a:buClr>
                <a:schemeClr val="lt1"/>
              </a:buClr>
              <a:buSzPts val="1100"/>
              <a:buFont typeface="Arial"/>
              <a:buNone/>
            </a:pPr>
            <a:r>
              <a:rPr lang="en">
                <a:latin typeface="Average"/>
                <a:ea typeface="Average"/>
                <a:cs typeface="Average"/>
                <a:sym typeface="Average"/>
              </a:rPr>
              <a:t>Strengths:</a:t>
            </a:r>
            <a:endParaRPr>
              <a:latin typeface="Average"/>
              <a:ea typeface="Average"/>
              <a:cs typeface="Average"/>
              <a:sym typeface="Average"/>
            </a:endParaRPr>
          </a:p>
          <a:p>
            <a:pPr marL="457200" lvl="0" indent="0" algn="l" rtl="0">
              <a:lnSpc>
                <a:spcPct val="115000"/>
              </a:lnSpc>
              <a:spcBef>
                <a:spcPts val="0"/>
              </a:spcBef>
              <a:spcAft>
                <a:spcPts val="0"/>
              </a:spcAft>
              <a:buClr>
                <a:schemeClr val="lt1"/>
              </a:buClr>
              <a:buSzPts val="1100"/>
              <a:buFont typeface="Arial"/>
              <a:buNone/>
            </a:pPr>
            <a:r>
              <a:rPr lang="en">
                <a:latin typeface="Average"/>
                <a:ea typeface="Average"/>
                <a:cs typeface="Average"/>
                <a:sym typeface="Average"/>
              </a:rPr>
              <a:t>Can be authentic assessment</a:t>
            </a:r>
            <a:endParaRPr>
              <a:latin typeface="Average"/>
              <a:ea typeface="Average"/>
              <a:cs typeface="Average"/>
              <a:sym typeface="Average"/>
            </a:endParaRPr>
          </a:p>
          <a:p>
            <a:pPr marL="457200" lvl="0" indent="0" algn="l" rtl="0">
              <a:lnSpc>
                <a:spcPct val="115000"/>
              </a:lnSpc>
              <a:spcBef>
                <a:spcPts val="0"/>
              </a:spcBef>
              <a:spcAft>
                <a:spcPts val="0"/>
              </a:spcAft>
              <a:buNone/>
            </a:pPr>
            <a:r>
              <a:rPr lang="en">
                <a:latin typeface="Average"/>
                <a:ea typeface="Average"/>
                <a:cs typeface="Average"/>
                <a:sym typeface="Average"/>
              </a:rPr>
              <a:t>Can have strong alignment with your outcomes and goals</a:t>
            </a:r>
            <a:endParaRPr>
              <a:latin typeface="Average"/>
              <a:ea typeface="Average"/>
              <a:cs typeface="Average"/>
              <a:sym typeface="Average"/>
            </a:endParaRPr>
          </a:p>
          <a:p>
            <a:pPr marL="457200" lvl="0" indent="0" algn="l" rtl="0">
              <a:lnSpc>
                <a:spcPct val="115000"/>
              </a:lnSpc>
              <a:spcBef>
                <a:spcPts val="0"/>
              </a:spcBef>
              <a:spcAft>
                <a:spcPts val="0"/>
              </a:spcAft>
              <a:buNone/>
            </a:pPr>
            <a:endParaRPr>
              <a:latin typeface="Average"/>
              <a:ea typeface="Average"/>
              <a:cs typeface="Average"/>
              <a:sym typeface="Average"/>
            </a:endParaRPr>
          </a:p>
          <a:p>
            <a:pPr marL="457200" lvl="0" indent="0" algn="l" rtl="0">
              <a:lnSpc>
                <a:spcPct val="115000"/>
              </a:lnSpc>
              <a:spcBef>
                <a:spcPts val="0"/>
              </a:spcBef>
              <a:spcAft>
                <a:spcPts val="0"/>
              </a:spcAft>
              <a:buNone/>
            </a:pPr>
            <a:r>
              <a:rPr lang="en">
                <a:latin typeface="Average"/>
                <a:ea typeface="Average"/>
                <a:cs typeface="Average"/>
                <a:sym typeface="Average"/>
              </a:rPr>
              <a:t>RAILS: </a:t>
            </a:r>
            <a:r>
              <a:rPr lang="en">
                <a:solidFill>
                  <a:schemeClr val="dk1"/>
                </a:solidFill>
              </a:rPr>
              <a:t>		 	 	 		</a:t>
            </a:r>
            <a:endParaRPr>
              <a:solidFill>
                <a:schemeClr val="dk1"/>
              </a:solidFill>
            </a:endParaRPr>
          </a:p>
          <a:p>
            <a:pPr marL="457200" lvl="0" indent="0" algn="l"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One of the most important attributes of rubrics is that they allow a variety of student work samples to be assessed uniformly, over time or across programs, and by multiple raters.</a:t>
            </a:r>
            <a:endParaRPr>
              <a:latin typeface="Average"/>
              <a:ea typeface="Average"/>
              <a:cs typeface="Average"/>
              <a:sym typeface="Averag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237489ab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237489ab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What's available</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Limitations: </a:t>
            </a:r>
            <a:br>
              <a:rPr lang="en"/>
            </a:br>
            <a:r>
              <a:rPr lang="en"/>
              <a:t>May not align with your outcomes and goals </a:t>
            </a:r>
            <a:br>
              <a:rPr lang="en"/>
            </a:br>
            <a:r>
              <a:rPr lang="en"/>
              <a:t>May be hard to motivate students</a:t>
            </a:r>
            <a:br>
              <a:rPr lang="en"/>
            </a:br>
            <a:r>
              <a:rPr lang="en"/>
              <a:t>Assume students’ knowledge will affect their behavior</a:t>
            </a:r>
            <a:br>
              <a:rPr lang="en"/>
            </a:br>
            <a:endParaRPr/>
          </a:p>
          <a:p>
            <a:pPr marL="0" lvl="0" indent="0" algn="l" rtl="0">
              <a:spcBef>
                <a:spcPts val="0"/>
              </a:spcBef>
              <a:spcAft>
                <a:spcPts val="0"/>
              </a:spcAft>
              <a:buNone/>
            </a:pPr>
            <a:r>
              <a:rPr lang="en"/>
              <a:t>Strengths: </a:t>
            </a:r>
            <a:br>
              <a:rPr lang="en"/>
            </a:br>
            <a:r>
              <a:rPr lang="en"/>
              <a:t>Makes comparisons across time and groups easy</a:t>
            </a:r>
            <a:br>
              <a:rPr lang="en"/>
            </a:br>
            <a:r>
              <a:rPr lang="en"/>
              <a:t>Require less time from your faculty and staff than rubrics do</a:t>
            </a:r>
            <a:br>
              <a:rPr lang="en"/>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290edbc9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290edbc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I’m Cynthia Kane and I am the instruction and assessment librarian at Emporia State University in Kansas.  A little background about our institution (refer to bullet points here)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2998a92f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2998a92f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a relatively active instruction program at ESU, with librarians assigned to academic departments as liaisons.  Like many universities, we approach information literacy through tiered instruction programs in English Composition as well as individual sessions in discipline-specific courses.  A major focus for our library, though, is our credit-bearing course that all librarians teach and participate 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2998a92f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2998a92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little history about UL100 (refer to bullet points here)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thresholdachievement.com/the-test/about-the-tes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nsse.indiana.edu/pdf/modules/2017/NSSE_2017_Experiences_with_Information_Literacy_Module.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358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Clr>
                <a:srgbClr val="000000"/>
              </a:buClr>
              <a:buSzPts val="1100"/>
              <a:buFont typeface="Arial"/>
              <a:buNone/>
            </a:pPr>
            <a:r>
              <a:rPr lang="en"/>
              <a:t>From Tests to Rubrics: Strategies for Assessing Information Literacy at Three Institutions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Standardized Assessment from SAILS to TATIL</a:t>
            </a:r>
            <a:endParaRPr/>
          </a:p>
        </p:txBody>
      </p:sp>
      <p:sp>
        <p:nvSpPr>
          <p:cNvPr id="111" name="Google Shape;111;p22"/>
          <p:cNvSpPr txBox="1">
            <a:spLocks noGrp="1"/>
          </p:cNvSpPr>
          <p:nvPr>
            <p:ph type="body" idx="1"/>
          </p:nvPr>
        </p:nvSpPr>
        <p:spPr>
          <a:xfrm>
            <a:off x="311700" y="1152475"/>
            <a:ext cx="8520600" cy="364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UL100 sections utilize a standardized assessment of information literacy skills as a pre-test and a post-test at the start and the end of a semester.</a:t>
            </a:r>
            <a:endParaRPr/>
          </a:p>
          <a:p>
            <a:pPr marL="0" lvl="0" indent="0" algn="l" rtl="0">
              <a:spcBef>
                <a:spcPts val="1600"/>
              </a:spcBef>
              <a:spcAft>
                <a:spcPts val="0"/>
              </a:spcAft>
              <a:buNone/>
            </a:pPr>
            <a:r>
              <a:rPr lang="en" b="1"/>
              <a:t>Evolution:</a:t>
            </a:r>
            <a:endParaRPr b="1"/>
          </a:p>
          <a:p>
            <a:pPr marL="457200" lvl="0" indent="-342900" algn="l" rtl="0">
              <a:spcBef>
                <a:spcPts val="1600"/>
              </a:spcBef>
              <a:spcAft>
                <a:spcPts val="0"/>
              </a:spcAft>
              <a:buSzPts val="1800"/>
              <a:buChar char="●"/>
            </a:pPr>
            <a:r>
              <a:rPr lang="en" u="sng"/>
              <a:t>2012-2013:</a:t>
            </a:r>
            <a:r>
              <a:rPr lang="en"/>
              <a:t>  ISkills -- Educational Testing Service (no longer available)</a:t>
            </a:r>
            <a:endParaRPr/>
          </a:p>
          <a:p>
            <a:pPr marL="457200" lvl="0" indent="-342900" algn="l" rtl="0">
              <a:spcBef>
                <a:spcPts val="0"/>
              </a:spcBef>
              <a:spcAft>
                <a:spcPts val="0"/>
              </a:spcAft>
              <a:buSzPts val="1800"/>
              <a:buChar char="●"/>
            </a:pPr>
            <a:r>
              <a:rPr lang="en" u="sng"/>
              <a:t>2013-2017:</a:t>
            </a:r>
            <a:r>
              <a:rPr lang="en"/>
              <a:t>  Project SAILS</a:t>
            </a:r>
            <a:endParaRPr/>
          </a:p>
          <a:p>
            <a:pPr marL="457200" lvl="0" indent="-342900" algn="l" rtl="0">
              <a:spcBef>
                <a:spcPts val="0"/>
              </a:spcBef>
              <a:spcAft>
                <a:spcPts val="0"/>
              </a:spcAft>
              <a:buSzPts val="1800"/>
              <a:buChar char="●"/>
            </a:pPr>
            <a:r>
              <a:rPr lang="en" u="sng"/>
              <a:t>2017-present: </a:t>
            </a:r>
            <a:r>
              <a:rPr lang="en"/>
              <a:t> TATIL (Threshold Achievement Test of Information Literacy)</a:t>
            </a:r>
            <a:endParaRPr/>
          </a:p>
          <a:p>
            <a:pPr marL="914400" lvl="1" indent="-342900" algn="l" rtl="0">
              <a:spcBef>
                <a:spcPts val="0"/>
              </a:spcBef>
              <a:spcAft>
                <a:spcPts val="0"/>
              </a:spcAft>
              <a:buSzPts val="1800"/>
              <a:buChar char="○"/>
            </a:pPr>
            <a:r>
              <a:rPr lang="en" sz="1800"/>
              <a:t>“Evaluating Process and Authority” and “Strategic Searching”</a:t>
            </a:r>
            <a:endParaRPr sz="1800"/>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Did We Switch from SAILS to TATIL?</a:t>
            </a:r>
            <a:endParaRPr/>
          </a:p>
        </p:txBody>
      </p:sp>
      <p:sp>
        <p:nvSpPr>
          <p:cNvPr id="117" name="Google Shape;11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Project SAILS was a great start for our information literacy assessments in UL100</a:t>
            </a:r>
            <a:endParaRPr/>
          </a:p>
          <a:p>
            <a:pPr marL="457200" lvl="0" indent="-342900" algn="l" rtl="0">
              <a:spcBef>
                <a:spcPts val="0"/>
              </a:spcBef>
              <a:spcAft>
                <a:spcPts val="0"/>
              </a:spcAft>
              <a:buSzPts val="1800"/>
              <a:buChar char="●"/>
            </a:pPr>
            <a:r>
              <a:rPr lang="en"/>
              <a:t>Changed to the BYOT (Build Your Own Test) option in Fall 2016</a:t>
            </a:r>
            <a:endParaRPr/>
          </a:p>
          <a:p>
            <a:pPr marL="457200" lvl="0" indent="-342900" algn="l" rtl="0">
              <a:spcBef>
                <a:spcPts val="0"/>
              </a:spcBef>
              <a:spcAft>
                <a:spcPts val="0"/>
              </a:spcAft>
              <a:buSzPts val="1800"/>
              <a:buChar char="●"/>
            </a:pPr>
            <a:r>
              <a:rPr lang="en"/>
              <a:t>Even with this change, we realized that some test items were not specifically aligned with our UL100 student learning outcomes</a:t>
            </a:r>
            <a:endParaRPr/>
          </a:p>
          <a:p>
            <a:pPr marL="457200" lvl="0" indent="-342900" algn="l" rtl="0">
              <a:spcBef>
                <a:spcPts val="0"/>
              </a:spcBef>
              <a:spcAft>
                <a:spcPts val="0"/>
              </a:spcAft>
              <a:buSzPts val="1800"/>
              <a:buChar char="●"/>
            </a:pPr>
            <a:r>
              <a:rPr lang="en"/>
              <a:t>Alignment of student learning outcomes was increasingly linked to the ACRL </a:t>
            </a:r>
            <a:r>
              <a:rPr lang="en" i="1"/>
              <a:t>Framework for Information Literacy for Higher Education</a:t>
            </a:r>
            <a:r>
              <a:rPr lang="en"/>
              <a:t> reflected in the TATIL modules</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TATIL Contribute to Our Course?</a:t>
            </a:r>
            <a:endParaRPr/>
          </a:p>
        </p:txBody>
      </p:sp>
      <p:sp>
        <p:nvSpPr>
          <p:cNvPr id="123" name="Google Shape;12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TATIL modules are crosswalked with the ACRL </a:t>
            </a:r>
            <a:r>
              <a:rPr lang="en" i="1"/>
              <a:t>Framework</a:t>
            </a:r>
            <a:r>
              <a:rPr lang="en"/>
              <a:t>.  Specifically:</a:t>
            </a:r>
            <a:endParaRPr/>
          </a:p>
          <a:p>
            <a:pPr marL="0" lvl="0" indent="0" algn="l" rtl="0">
              <a:spcBef>
                <a:spcPts val="1600"/>
              </a:spcBef>
              <a:spcAft>
                <a:spcPts val="0"/>
              </a:spcAft>
              <a:buNone/>
            </a:pPr>
            <a:r>
              <a:rPr lang="en" b="1"/>
              <a:t>Evaluating Process and Authority:</a:t>
            </a:r>
            <a:endParaRPr b="1"/>
          </a:p>
          <a:p>
            <a:pPr marL="457200" lvl="0" indent="-342900" algn="l" rtl="0">
              <a:spcBef>
                <a:spcPts val="1600"/>
              </a:spcBef>
              <a:spcAft>
                <a:spcPts val="0"/>
              </a:spcAft>
              <a:buSzPts val="1800"/>
              <a:buChar char="●"/>
            </a:pPr>
            <a:r>
              <a:rPr lang="en"/>
              <a:t>“Information Creation as a Process” and “Authority is Constructed and Contextual”</a:t>
            </a:r>
            <a:endParaRPr/>
          </a:p>
          <a:p>
            <a:pPr marL="0" lvl="0" indent="0" algn="l" rtl="0">
              <a:spcBef>
                <a:spcPts val="1600"/>
              </a:spcBef>
              <a:spcAft>
                <a:spcPts val="0"/>
              </a:spcAft>
              <a:buNone/>
            </a:pPr>
            <a:r>
              <a:rPr lang="en" b="1"/>
              <a:t>Strategic Searching:</a:t>
            </a:r>
            <a:endParaRPr b="1"/>
          </a:p>
          <a:p>
            <a:pPr marL="457200" lvl="0" indent="-342900" algn="l" rtl="0">
              <a:spcBef>
                <a:spcPts val="1600"/>
              </a:spcBef>
              <a:spcAft>
                <a:spcPts val="0"/>
              </a:spcAft>
              <a:buSzPts val="1800"/>
              <a:buChar char="●"/>
            </a:pPr>
            <a:r>
              <a:rPr lang="en"/>
              <a:t>	“Searching as Strategic Exploration”</a:t>
            </a:r>
            <a:endParaRPr/>
          </a:p>
          <a:p>
            <a:pPr marL="457200" lvl="0" indent="0" algn="l" rtl="0">
              <a:spcBef>
                <a:spcPts val="1600"/>
              </a:spcBef>
              <a:spcAft>
                <a:spcPts val="0"/>
              </a:spcAft>
              <a:buNone/>
            </a:pPr>
            <a:endParaRPr/>
          </a:p>
          <a:p>
            <a:pPr marL="0" lvl="0" indent="0" algn="l" rtl="0">
              <a:spcBef>
                <a:spcPts val="1600"/>
              </a:spcBef>
              <a:spcAft>
                <a:spcPts val="0"/>
              </a:spcAft>
              <a:buNone/>
            </a:pPr>
            <a:r>
              <a:rPr lang="en" u="sng">
                <a:solidFill>
                  <a:schemeClr val="hlink"/>
                </a:solidFill>
                <a:hlinkClick r:id="rId3"/>
              </a:rPr>
              <a:t>https://thresholdachievement.com/the-test/about-the-test</a:t>
            </a:r>
            <a:r>
              <a:rPr lang="en"/>
              <a:t> </a:t>
            </a:r>
            <a:endParaRPr/>
          </a:p>
          <a:p>
            <a:pPr marL="45720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TATIL Experiences Thus Far</a:t>
            </a:r>
            <a:endParaRPr/>
          </a:p>
        </p:txBody>
      </p:sp>
      <p:sp>
        <p:nvSpPr>
          <p:cNvPr id="129" name="Google Shape;129;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Spring 2017:  TATIL pilot project with two UL100 sections taught by the same instructor (Strategic Searching module)</a:t>
            </a:r>
            <a:endParaRPr/>
          </a:p>
          <a:p>
            <a:pPr marL="914400" lvl="1" indent="-317500" algn="l" rtl="0">
              <a:spcBef>
                <a:spcPts val="0"/>
              </a:spcBef>
              <a:spcAft>
                <a:spcPts val="0"/>
              </a:spcAft>
              <a:buSzPts val="1400"/>
              <a:buChar char="○"/>
            </a:pPr>
            <a:r>
              <a:rPr lang="en"/>
              <a:t>27 students took the module as both a pre-test and post-test</a:t>
            </a:r>
            <a:endParaRPr/>
          </a:p>
          <a:p>
            <a:pPr marL="457200" lvl="0" indent="-342900" algn="l" rtl="0">
              <a:spcBef>
                <a:spcPts val="0"/>
              </a:spcBef>
              <a:spcAft>
                <a:spcPts val="0"/>
              </a:spcAft>
              <a:buSzPts val="1800"/>
              <a:buChar char="●"/>
            </a:pPr>
            <a:r>
              <a:rPr lang="en"/>
              <a:t>Fall 2017:  TATIL launched with all UL100 sections (Evaluating Process and Authority, and Strategic Searching as pre-tests and post-tests)</a:t>
            </a:r>
            <a:endParaRPr/>
          </a:p>
          <a:p>
            <a:pPr marL="914400" lvl="1" indent="-317500" algn="l" rtl="0">
              <a:spcBef>
                <a:spcPts val="0"/>
              </a:spcBef>
              <a:spcAft>
                <a:spcPts val="0"/>
              </a:spcAft>
              <a:buSzPts val="1400"/>
              <a:buChar char="○"/>
            </a:pPr>
            <a:r>
              <a:rPr lang="en" b="1"/>
              <a:t>Fall 2017: </a:t>
            </a:r>
            <a:r>
              <a:rPr lang="en"/>
              <a:t> 94 students completed Evaluating Process and Authority as pre-test and post-test; 97 students completed Strategic Searching as pre-test and post-test</a:t>
            </a:r>
            <a:endParaRPr/>
          </a:p>
          <a:p>
            <a:pPr marL="914400" lvl="1" indent="-317500" algn="l" rtl="0">
              <a:spcBef>
                <a:spcPts val="0"/>
              </a:spcBef>
              <a:spcAft>
                <a:spcPts val="0"/>
              </a:spcAft>
              <a:buSzPts val="1400"/>
              <a:buChar char="○"/>
            </a:pPr>
            <a:r>
              <a:rPr lang="en" b="1"/>
              <a:t>Spring 2018:</a:t>
            </a:r>
            <a:r>
              <a:rPr lang="en"/>
              <a:t>  79 students completed Evaluating Process and Authority and Strategic Searching as pre-test and post-test</a:t>
            </a:r>
            <a:endParaRPr/>
          </a:p>
          <a:p>
            <a:pPr marL="914400" lvl="1" indent="-317500" algn="l" rtl="0">
              <a:spcBef>
                <a:spcPts val="0"/>
              </a:spcBef>
              <a:spcAft>
                <a:spcPts val="0"/>
              </a:spcAft>
              <a:buSzPts val="1400"/>
              <a:buChar char="○"/>
            </a:pPr>
            <a:r>
              <a:rPr lang="en" b="1"/>
              <a:t>Fall 2018</a:t>
            </a:r>
            <a:r>
              <a:rPr lang="en"/>
              <a:t> (thus far): 89 students completed the Evaluating Process and Authority pre-test and 88 students completed the Strategic Searching pre-test </a:t>
            </a:r>
            <a:endParaRPr/>
          </a:p>
          <a:p>
            <a:pPr marL="91440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IL Assessments at Emporia State</a:t>
            </a:r>
            <a:endParaRPr/>
          </a:p>
        </p:txBody>
      </p:sp>
      <p:sp>
        <p:nvSpPr>
          <p:cNvPr id="135" name="Google Shape;13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NSSE (National Survey of Student Engagement) -- sent every other year to all ESU first-year undergraduate students and all seniors </a:t>
            </a:r>
            <a:endParaRPr/>
          </a:p>
          <a:p>
            <a:pPr marL="457200" lvl="0" indent="-342900" algn="l" rtl="0">
              <a:spcBef>
                <a:spcPts val="1600"/>
              </a:spcBef>
              <a:spcAft>
                <a:spcPts val="0"/>
              </a:spcAft>
              <a:buSzPts val="1800"/>
              <a:buChar char="●"/>
            </a:pPr>
            <a:r>
              <a:rPr lang="en"/>
              <a:t>Spring 2018:  Topical module, Experiences with Information Literacy, was also part of NSSE:</a:t>
            </a:r>
            <a:endParaRPr/>
          </a:p>
          <a:p>
            <a:pPr marL="914400" lvl="1" indent="-317500" algn="l" rtl="0">
              <a:spcBef>
                <a:spcPts val="0"/>
              </a:spcBef>
              <a:spcAft>
                <a:spcPts val="0"/>
              </a:spcAft>
              <a:buSzPts val="1400"/>
              <a:buChar char="○"/>
            </a:pPr>
            <a:r>
              <a:rPr lang="en" u="sng">
                <a:solidFill>
                  <a:schemeClr val="hlink"/>
                </a:solidFill>
                <a:hlinkClick r:id="rId3"/>
              </a:rPr>
              <a:t>http://nsse.indiana.edu/pdf/modules/2017/NSSE_2017_Experiences_with_Information_Literacy_Module.pdf</a:t>
            </a:r>
            <a:r>
              <a:rPr lang="en"/>
              <a:t> </a:t>
            </a:r>
            <a:endParaRPr/>
          </a:p>
          <a:p>
            <a:pPr marL="0" lvl="0" indent="0" algn="l" rtl="0">
              <a:spcBef>
                <a:spcPts val="1600"/>
              </a:spcBef>
              <a:spcAft>
                <a:spcPts val="0"/>
              </a:spcAft>
              <a:buNone/>
            </a:pPr>
            <a:r>
              <a:rPr lang="en"/>
              <a:t>Continue with TATIL “Evaluating Process and Authority” and “Strategic Searching” with UL100 students</a:t>
            </a:r>
            <a:endParaRPr/>
          </a:p>
          <a:p>
            <a:pPr marL="457200" lvl="0" indent="-342900" algn="l" rtl="0">
              <a:spcBef>
                <a:spcPts val="1600"/>
              </a:spcBef>
              <a:spcAft>
                <a:spcPts val="0"/>
              </a:spcAft>
              <a:buSzPts val="1800"/>
              <a:buChar char="●"/>
            </a:pPr>
            <a:r>
              <a:rPr lang="en"/>
              <a:t>Potential University-wide discussion:  Administering these TATIL modules as pre-tests and post-tests in other General Education courses?</a:t>
            </a: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Competency Model = Every Student/Every Year</a:t>
            </a:r>
            <a:endParaRPr/>
          </a:p>
        </p:txBody>
      </p:sp>
      <p:sp>
        <p:nvSpPr>
          <p:cNvPr id="141" name="Google Shape;141;p27"/>
          <p:cNvSpPr txBox="1">
            <a:spLocks noGrp="1"/>
          </p:cNvSpPr>
          <p:nvPr>
            <p:ph type="body" idx="1"/>
          </p:nvPr>
        </p:nvSpPr>
        <p:spPr>
          <a:xfrm>
            <a:off x="311700" y="1152475"/>
            <a:ext cx="8520600" cy="3526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2" name="Google Shape;142;p27"/>
          <p:cNvPicPr preferRelativeResize="0"/>
          <p:nvPr/>
        </p:nvPicPr>
        <p:blipFill>
          <a:blip r:embed="rId3">
            <a:alphaModFix/>
          </a:blip>
          <a:stretch>
            <a:fillRect/>
          </a:stretch>
        </p:blipFill>
        <p:spPr>
          <a:xfrm>
            <a:off x="127650" y="4753650"/>
            <a:ext cx="2310748" cy="332000"/>
          </a:xfrm>
          <a:prstGeom prst="rect">
            <a:avLst/>
          </a:prstGeom>
          <a:noFill/>
          <a:ln>
            <a:noFill/>
          </a:ln>
        </p:spPr>
      </p:pic>
      <p:pic>
        <p:nvPicPr>
          <p:cNvPr id="143" name="Google Shape;143;p27"/>
          <p:cNvPicPr preferRelativeResize="0"/>
          <p:nvPr/>
        </p:nvPicPr>
        <p:blipFill>
          <a:blip r:embed="rId4">
            <a:alphaModFix/>
          </a:blip>
          <a:stretch>
            <a:fillRect/>
          </a:stretch>
        </p:blipFill>
        <p:spPr>
          <a:xfrm>
            <a:off x="311700" y="1152475"/>
            <a:ext cx="6404175" cy="2395500"/>
          </a:xfrm>
          <a:prstGeom prst="rect">
            <a:avLst/>
          </a:prstGeom>
          <a:noFill/>
          <a:ln>
            <a:noFill/>
          </a:ln>
        </p:spPr>
      </p:pic>
      <p:pic>
        <p:nvPicPr>
          <p:cNvPr id="144" name="Google Shape;144;p27"/>
          <p:cNvPicPr preferRelativeResize="0"/>
          <p:nvPr/>
        </p:nvPicPr>
        <p:blipFill>
          <a:blip r:embed="rId5">
            <a:alphaModFix/>
          </a:blip>
          <a:stretch>
            <a:fillRect/>
          </a:stretch>
        </p:blipFill>
        <p:spPr>
          <a:xfrm>
            <a:off x="3784625" y="3315801"/>
            <a:ext cx="5141875" cy="1529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JMU’s Tutorial-Test Model for Information Literacy</a:t>
            </a:r>
            <a:endParaRPr/>
          </a:p>
        </p:txBody>
      </p:sp>
      <p:sp>
        <p:nvSpPr>
          <p:cNvPr id="150" name="Google Shape;150;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51" name="Google Shape;151;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2" name="Google Shape;152;p28"/>
          <p:cNvPicPr preferRelativeResize="0"/>
          <p:nvPr/>
        </p:nvPicPr>
        <p:blipFill>
          <a:blip r:embed="rId3">
            <a:alphaModFix/>
          </a:blip>
          <a:stretch>
            <a:fillRect/>
          </a:stretch>
        </p:blipFill>
        <p:spPr>
          <a:xfrm>
            <a:off x="127650" y="4769425"/>
            <a:ext cx="2201025" cy="316225"/>
          </a:xfrm>
          <a:prstGeom prst="rect">
            <a:avLst/>
          </a:prstGeom>
          <a:noFill/>
          <a:ln>
            <a:noFill/>
          </a:ln>
        </p:spPr>
      </p:pic>
      <p:grpSp>
        <p:nvGrpSpPr>
          <p:cNvPr id="153" name="Google Shape;153;p28"/>
          <p:cNvGrpSpPr/>
          <p:nvPr/>
        </p:nvGrpSpPr>
        <p:grpSpPr>
          <a:xfrm>
            <a:off x="2948278" y="2701271"/>
            <a:ext cx="260366" cy="260366"/>
            <a:chOff x="3157188" y="909150"/>
            <a:chExt cx="470400" cy="470400"/>
          </a:xfrm>
        </p:grpSpPr>
        <p:sp>
          <p:nvSpPr>
            <p:cNvPr id="154" name="Google Shape;154;p28"/>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6" name="Google Shape;156;p28"/>
          <p:cNvPicPr preferRelativeResize="0"/>
          <p:nvPr/>
        </p:nvPicPr>
        <p:blipFill>
          <a:blip r:embed="rId4">
            <a:alphaModFix/>
          </a:blip>
          <a:stretch>
            <a:fillRect/>
          </a:stretch>
        </p:blipFill>
        <p:spPr>
          <a:xfrm>
            <a:off x="311700" y="1152475"/>
            <a:ext cx="4256242" cy="3416400"/>
          </a:xfrm>
          <a:prstGeom prst="rect">
            <a:avLst/>
          </a:prstGeom>
          <a:noFill/>
          <a:ln>
            <a:noFill/>
          </a:ln>
        </p:spPr>
      </p:pic>
      <p:pic>
        <p:nvPicPr>
          <p:cNvPr id="157" name="Google Shape;157;p28"/>
          <p:cNvPicPr preferRelativeResize="0"/>
          <p:nvPr/>
        </p:nvPicPr>
        <p:blipFill>
          <a:blip r:embed="rId5">
            <a:alphaModFix/>
          </a:blip>
          <a:stretch>
            <a:fillRect/>
          </a:stretch>
        </p:blipFill>
        <p:spPr>
          <a:xfrm>
            <a:off x="4913350" y="1228975"/>
            <a:ext cx="3066300" cy="1548374"/>
          </a:xfrm>
          <a:prstGeom prst="rect">
            <a:avLst/>
          </a:prstGeom>
          <a:noFill/>
          <a:ln>
            <a:noFill/>
          </a:ln>
        </p:spPr>
      </p:pic>
      <p:pic>
        <p:nvPicPr>
          <p:cNvPr id="158" name="Google Shape;158;p28"/>
          <p:cNvPicPr preferRelativeResize="0"/>
          <p:nvPr/>
        </p:nvPicPr>
        <p:blipFill>
          <a:blip r:embed="rId6">
            <a:alphaModFix/>
          </a:blip>
          <a:stretch>
            <a:fillRect/>
          </a:stretch>
        </p:blipFill>
        <p:spPr>
          <a:xfrm>
            <a:off x="4832401" y="3589425"/>
            <a:ext cx="4181847" cy="845775"/>
          </a:xfrm>
          <a:prstGeom prst="rect">
            <a:avLst/>
          </a:prstGeom>
          <a:noFill/>
          <a:ln>
            <a:noFill/>
          </a:ln>
        </p:spPr>
      </p:pic>
      <p:pic>
        <p:nvPicPr>
          <p:cNvPr id="159" name="Google Shape;159;p28"/>
          <p:cNvPicPr preferRelativeResize="0"/>
          <p:nvPr/>
        </p:nvPicPr>
        <p:blipFill>
          <a:blip r:embed="rId7">
            <a:alphaModFix/>
          </a:blip>
          <a:stretch>
            <a:fillRect/>
          </a:stretch>
        </p:blipFill>
        <p:spPr>
          <a:xfrm>
            <a:off x="4546373" y="3047225"/>
            <a:ext cx="4571951" cy="383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9"/>
          <p:cNvPicPr preferRelativeResize="0"/>
          <p:nvPr/>
        </p:nvPicPr>
        <p:blipFill>
          <a:blip r:embed="rId3">
            <a:alphaModFix/>
          </a:blip>
          <a:stretch>
            <a:fillRect/>
          </a:stretch>
        </p:blipFill>
        <p:spPr>
          <a:xfrm>
            <a:off x="2005575" y="375363"/>
            <a:ext cx="5432976" cy="4392775"/>
          </a:xfrm>
          <a:prstGeom prst="rect">
            <a:avLst/>
          </a:prstGeom>
          <a:noFill/>
          <a:ln>
            <a:noFill/>
          </a:ln>
        </p:spPr>
      </p:pic>
      <p:pic>
        <p:nvPicPr>
          <p:cNvPr id="165" name="Google Shape;165;p29"/>
          <p:cNvPicPr preferRelativeResize="0"/>
          <p:nvPr/>
        </p:nvPicPr>
        <p:blipFill>
          <a:blip r:embed="rId4">
            <a:alphaModFix/>
          </a:blip>
          <a:stretch>
            <a:fillRect/>
          </a:stretch>
        </p:blipFill>
        <p:spPr>
          <a:xfrm>
            <a:off x="127650" y="4769425"/>
            <a:ext cx="2201025" cy="316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0"/>
          <p:cNvPicPr preferRelativeResize="0"/>
          <p:nvPr/>
        </p:nvPicPr>
        <p:blipFill>
          <a:blip r:embed="rId3">
            <a:alphaModFix/>
          </a:blip>
          <a:stretch>
            <a:fillRect/>
          </a:stretch>
        </p:blipFill>
        <p:spPr>
          <a:xfrm>
            <a:off x="1542275" y="152400"/>
            <a:ext cx="6423585" cy="4838700"/>
          </a:xfrm>
          <a:prstGeom prst="rect">
            <a:avLst/>
          </a:prstGeom>
          <a:noFill/>
          <a:ln>
            <a:noFill/>
          </a:ln>
        </p:spPr>
      </p:pic>
      <p:pic>
        <p:nvPicPr>
          <p:cNvPr id="171" name="Google Shape;171;p30"/>
          <p:cNvPicPr preferRelativeResize="0"/>
          <p:nvPr/>
        </p:nvPicPr>
        <p:blipFill>
          <a:blip r:embed="rId4">
            <a:alphaModFix/>
          </a:blip>
          <a:stretch>
            <a:fillRect/>
          </a:stretch>
        </p:blipFill>
        <p:spPr>
          <a:xfrm>
            <a:off x="127650" y="4769425"/>
            <a:ext cx="2201025" cy="316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1"/>
          <p:cNvPicPr preferRelativeResize="0"/>
          <p:nvPr/>
        </p:nvPicPr>
        <p:blipFill>
          <a:blip r:embed="rId3">
            <a:alphaModFix/>
          </a:blip>
          <a:stretch>
            <a:fillRect/>
          </a:stretch>
        </p:blipFill>
        <p:spPr>
          <a:xfrm>
            <a:off x="132150" y="81000"/>
            <a:ext cx="3362325" cy="1362075"/>
          </a:xfrm>
          <a:prstGeom prst="rect">
            <a:avLst/>
          </a:prstGeom>
          <a:noFill/>
          <a:ln>
            <a:noFill/>
          </a:ln>
        </p:spPr>
      </p:pic>
      <p:sp>
        <p:nvSpPr>
          <p:cNvPr id="177" name="Google Shape;177;p31"/>
          <p:cNvSpPr txBox="1">
            <a:spLocks noGrp="1"/>
          </p:cNvSpPr>
          <p:nvPr>
            <p:ph type="title" idx="4294967295"/>
          </p:nvPr>
        </p:nvSpPr>
        <p:spPr>
          <a:xfrm>
            <a:off x="3736125" y="324000"/>
            <a:ext cx="5096100" cy="6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Rubrics in the Disciplines</a:t>
            </a:r>
            <a:endParaRPr/>
          </a:p>
        </p:txBody>
      </p:sp>
      <p:sp>
        <p:nvSpPr>
          <p:cNvPr id="178" name="Google Shape;178;p31"/>
          <p:cNvSpPr txBox="1">
            <a:spLocks noGrp="1"/>
          </p:cNvSpPr>
          <p:nvPr>
            <p:ph type="body" idx="4294967295"/>
          </p:nvPr>
        </p:nvSpPr>
        <p:spPr>
          <a:xfrm>
            <a:off x="311700" y="14430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Institutional Context:</a:t>
            </a:r>
            <a:endParaRPr/>
          </a:p>
          <a:p>
            <a:pPr marL="457200" lvl="0" indent="-342900" algn="l" rtl="0">
              <a:spcBef>
                <a:spcPts val="1600"/>
              </a:spcBef>
              <a:spcAft>
                <a:spcPts val="0"/>
              </a:spcAft>
              <a:buSzPts val="1800"/>
              <a:buChar char="●"/>
            </a:pPr>
            <a:r>
              <a:rPr lang="en"/>
              <a:t>~15k, Public CSU, HSI</a:t>
            </a:r>
            <a:endParaRPr/>
          </a:p>
          <a:p>
            <a:pPr marL="457200" lvl="0" indent="-342900" algn="l" rtl="0">
              <a:spcBef>
                <a:spcPts val="0"/>
              </a:spcBef>
              <a:spcAft>
                <a:spcPts val="0"/>
              </a:spcAft>
              <a:buSzPts val="1800"/>
              <a:buChar char="●"/>
            </a:pPr>
            <a:r>
              <a:rPr lang="en"/>
              <a:t>Dormant information literacy program + upcoming accreditation visit</a:t>
            </a:r>
            <a:endParaRPr/>
          </a:p>
          <a:p>
            <a:pPr marL="457200" lvl="0" indent="-342900" algn="l" rtl="0">
              <a:spcBef>
                <a:spcPts val="0"/>
              </a:spcBef>
              <a:spcAft>
                <a:spcPts val="0"/>
              </a:spcAft>
              <a:buSzPts val="1800"/>
              <a:buChar char="●"/>
            </a:pPr>
            <a:r>
              <a:rPr lang="en"/>
              <a:t>A GE program without many signature assignments or standardized curriculum</a:t>
            </a:r>
            <a:endParaRPr/>
          </a:p>
          <a:p>
            <a:pPr marL="457200" lvl="0" indent="-342900" algn="l" rtl="0">
              <a:spcBef>
                <a:spcPts val="0"/>
              </a:spcBef>
              <a:spcAft>
                <a:spcPts val="0"/>
              </a:spcAft>
              <a:buSzPts val="1800"/>
              <a:buChar char="●"/>
            </a:pPr>
            <a:r>
              <a:rPr lang="en"/>
              <a:t>More than half of the library’s instruction takes place in upper-division courses in the majors</a:t>
            </a:r>
            <a:endParaRPr/>
          </a:p>
          <a:p>
            <a:pPr marL="0" lvl="0" indent="0" algn="l" rtl="0">
              <a:spcBef>
                <a:spcPts val="1600"/>
              </a:spcBef>
              <a:spcAft>
                <a:spcPts val="0"/>
              </a:spcAft>
              <a:buNone/>
            </a:pPr>
            <a:r>
              <a:rPr lang="en"/>
              <a:t>----</a:t>
            </a:r>
            <a:endParaRPr/>
          </a:p>
          <a:p>
            <a:pPr marL="0" lvl="0" indent="0" algn="l" rtl="0">
              <a:spcBef>
                <a:spcPts val="1600"/>
              </a:spcBef>
              <a:spcAft>
                <a:spcPts val="1600"/>
              </a:spcAft>
              <a:buNone/>
            </a:pPr>
            <a:r>
              <a:rPr lang="en"/>
              <a:t>Re-imagine, re-vision, re-invigorate,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a:t>
            </a:r>
            <a:endParaRPr/>
          </a:p>
        </p:txBody>
      </p:sp>
      <p:sp>
        <p:nvSpPr>
          <p:cNvPr id="60" name="Google Shape;6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Cynthia Kane</a:t>
            </a:r>
            <a:endParaRPr>
              <a:solidFill>
                <a:schemeClr val="dk1"/>
              </a:solidFill>
            </a:endParaRPr>
          </a:p>
          <a:p>
            <a:pPr marL="457200" lvl="0" indent="0" algn="l" rtl="0">
              <a:spcBef>
                <a:spcPts val="0"/>
              </a:spcBef>
              <a:spcAft>
                <a:spcPts val="0"/>
              </a:spcAft>
              <a:buClr>
                <a:schemeClr val="dk1"/>
              </a:buClr>
              <a:buSzPts val="1100"/>
              <a:buFont typeface="Arial"/>
              <a:buNone/>
            </a:pPr>
            <a:r>
              <a:rPr lang="en" sz="1600">
                <a:solidFill>
                  <a:schemeClr val="dk1"/>
                </a:solidFill>
                <a:highlight>
                  <a:srgbClr val="FAFAFA"/>
                </a:highlight>
              </a:rPr>
              <a:t>Instruction and Assessment Librarian, </a:t>
            </a:r>
            <a:r>
              <a:rPr lang="en" sz="1600">
                <a:solidFill>
                  <a:schemeClr val="dk1"/>
                </a:solidFill>
              </a:rPr>
              <a:t>Emporia State University</a:t>
            </a:r>
            <a:endParaRPr>
              <a:solidFill>
                <a:srgbClr val="000000"/>
              </a:solidFill>
            </a:endParaRPr>
          </a:p>
          <a:p>
            <a:pPr marL="0" lvl="0" indent="0" algn="l" rtl="0">
              <a:spcBef>
                <a:spcPts val="1000"/>
              </a:spcBef>
              <a:spcAft>
                <a:spcPts val="0"/>
              </a:spcAft>
              <a:buNone/>
            </a:pPr>
            <a:r>
              <a:rPr lang="en">
                <a:solidFill>
                  <a:srgbClr val="000000"/>
                </a:solidFill>
              </a:rPr>
              <a:t>Kathy Clarke</a:t>
            </a:r>
            <a:endParaRPr>
              <a:solidFill>
                <a:srgbClr val="000000"/>
              </a:solidFill>
            </a:endParaRPr>
          </a:p>
          <a:p>
            <a:pPr marL="457200" lvl="0" indent="0" algn="l" rtl="0">
              <a:spcBef>
                <a:spcPts val="0"/>
              </a:spcBef>
              <a:spcAft>
                <a:spcPts val="0"/>
              </a:spcAft>
              <a:buClr>
                <a:schemeClr val="dk1"/>
              </a:buClr>
              <a:buSzPts val="1100"/>
              <a:buFont typeface="Arial"/>
              <a:buNone/>
            </a:pPr>
            <a:r>
              <a:rPr lang="en" sz="1600">
                <a:solidFill>
                  <a:srgbClr val="000000"/>
                </a:solidFill>
                <a:highlight>
                  <a:srgbClr val="FAFAFA"/>
                </a:highlight>
              </a:rPr>
              <a:t>First-Year Librarian</a:t>
            </a:r>
            <a:r>
              <a:rPr lang="en" sz="1600">
                <a:solidFill>
                  <a:srgbClr val="000000"/>
                </a:solidFill>
              </a:rPr>
              <a:t>, James Madison University</a:t>
            </a:r>
            <a:endParaRPr sz="1600">
              <a:solidFill>
                <a:srgbClr val="000000"/>
              </a:solidFill>
            </a:endParaRPr>
          </a:p>
          <a:p>
            <a:pPr marL="0" lvl="0" indent="0" algn="l" rtl="0">
              <a:spcBef>
                <a:spcPts val="1000"/>
              </a:spcBef>
              <a:spcAft>
                <a:spcPts val="0"/>
              </a:spcAft>
              <a:buNone/>
            </a:pPr>
            <a:r>
              <a:rPr lang="en">
                <a:solidFill>
                  <a:srgbClr val="000000"/>
                </a:solidFill>
              </a:rPr>
              <a:t>Carolyn Caffrey Gardner</a:t>
            </a:r>
            <a:endParaRPr>
              <a:solidFill>
                <a:srgbClr val="000000"/>
              </a:solidFill>
            </a:endParaRPr>
          </a:p>
          <a:p>
            <a:pPr marL="457200" lvl="0" indent="0" algn="l" rtl="0">
              <a:spcBef>
                <a:spcPts val="0"/>
              </a:spcBef>
              <a:spcAft>
                <a:spcPts val="0"/>
              </a:spcAft>
              <a:buClr>
                <a:schemeClr val="dk1"/>
              </a:buClr>
              <a:buSzPts val="1100"/>
              <a:buFont typeface="Arial"/>
              <a:buNone/>
            </a:pPr>
            <a:r>
              <a:rPr lang="en" sz="1600">
                <a:solidFill>
                  <a:srgbClr val="000000"/>
                </a:solidFill>
              </a:rPr>
              <a:t>Interim Director of Assessment in Academic Affairs &amp; Information Literacy Coordinator, </a:t>
            </a:r>
            <a:br>
              <a:rPr lang="en" sz="1600">
                <a:solidFill>
                  <a:srgbClr val="000000"/>
                </a:solidFill>
              </a:rPr>
            </a:br>
            <a:r>
              <a:rPr lang="en" sz="1600">
                <a:solidFill>
                  <a:srgbClr val="000000"/>
                </a:solidFill>
              </a:rPr>
              <a:t>California State University Dominguez Hills</a:t>
            </a:r>
            <a:endParaRPr sz="1600">
              <a:solidFill>
                <a:srgbClr val="000000"/>
              </a:solidFill>
            </a:endParaRPr>
          </a:p>
          <a:p>
            <a:pPr marL="0" lvl="0" indent="0" algn="l" rtl="0">
              <a:spcBef>
                <a:spcPts val="1000"/>
              </a:spcBef>
              <a:spcAft>
                <a:spcPts val="0"/>
              </a:spcAft>
              <a:buNone/>
            </a:pPr>
            <a:r>
              <a:rPr lang="en">
                <a:solidFill>
                  <a:srgbClr val="000000"/>
                </a:solidFill>
              </a:rPr>
              <a:t>Carolyn Radcliff</a:t>
            </a:r>
            <a:endParaRPr>
              <a:solidFill>
                <a:srgbClr val="000000"/>
              </a:solidFill>
            </a:endParaRPr>
          </a:p>
          <a:p>
            <a:pPr marL="457200" lvl="0" indent="0" algn="l" rtl="0">
              <a:spcBef>
                <a:spcPts val="0"/>
              </a:spcBef>
              <a:spcAft>
                <a:spcPts val="0"/>
              </a:spcAft>
              <a:buClr>
                <a:schemeClr val="dk1"/>
              </a:buClr>
              <a:buSzPts val="1100"/>
              <a:buFont typeface="Arial"/>
              <a:buNone/>
            </a:pPr>
            <a:r>
              <a:rPr lang="en" sz="1600">
                <a:solidFill>
                  <a:srgbClr val="000000"/>
                </a:solidFill>
              </a:rPr>
              <a:t>Information Literacy Librarian, Carrick Enterprises</a:t>
            </a:r>
            <a:endParaRPr sz="16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2"/>
          <p:cNvPicPr preferRelativeResize="0"/>
          <p:nvPr/>
        </p:nvPicPr>
        <p:blipFill>
          <a:blip r:embed="rId3">
            <a:alphaModFix/>
          </a:blip>
          <a:stretch>
            <a:fillRect/>
          </a:stretch>
        </p:blipFill>
        <p:spPr>
          <a:xfrm>
            <a:off x="0" y="0"/>
            <a:ext cx="8991601" cy="43154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Psychology Capstone Papers</a:t>
            </a:r>
            <a:endParaRPr/>
          </a:p>
        </p:txBody>
      </p:sp>
      <p:sp>
        <p:nvSpPr>
          <p:cNvPr id="189" name="Google Shape;189;p3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Faculty Librarians scored student work in pairs using Campus Labs Rubrics</a:t>
            </a:r>
            <a:endParaRPr/>
          </a:p>
          <a:p>
            <a:pPr marL="457200" lvl="0" indent="-317500" algn="l" rtl="0">
              <a:spcBef>
                <a:spcPts val="1600"/>
              </a:spcBef>
              <a:spcAft>
                <a:spcPts val="0"/>
              </a:spcAft>
              <a:buSzPts val="1400"/>
              <a:buChar char="●"/>
            </a:pPr>
            <a:r>
              <a:rPr lang="en"/>
              <a:t>Spring 2017  n=25</a:t>
            </a:r>
            <a:endParaRPr/>
          </a:p>
          <a:p>
            <a:pPr marL="457200" lvl="0" indent="-317500" algn="l" rtl="0">
              <a:spcBef>
                <a:spcPts val="0"/>
              </a:spcBef>
              <a:spcAft>
                <a:spcPts val="0"/>
              </a:spcAft>
              <a:buSzPts val="1400"/>
              <a:buChar char="●"/>
            </a:pPr>
            <a:r>
              <a:rPr lang="en"/>
              <a:t>Fall 2017  n=63</a:t>
            </a:r>
            <a:endParaRPr/>
          </a:p>
          <a:p>
            <a:pPr marL="457200" lvl="0" indent="-317500" algn="l" rtl="0">
              <a:spcBef>
                <a:spcPts val="0"/>
              </a:spcBef>
              <a:spcAft>
                <a:spcPts val="0"/>
              </a:spcAft>
              <a:buSzPts val="1400"/>
              <a:buChar char="●"/>
            </a:pPr>
            <a:r>
              <a:rPr lang="en"/>
              <a:t>Spring 2018  n=124</a:t>
            </a:r>
            <a:endParaRPr/>
          </a:p>
          <a:p>
            <a:pPr marL="457200" lvl="0" indent="-317500" algn="l" rtl="0">
              <a:spcBef>
                <a:spcPts val="0"/>
              </a:spcBef>
              <a:spcAft>
                <a:spcPts val="0"/>
              </a:spcAft>
              <a:buSzPts val="1400"/>
              <a:buChar char="●"/>
            </a:pPr>
            <a:r>
              <a:rPr lang="en"/>
              <a:t>Fall 2018 TBD</a:t>
            </a:r>
            <a:endParaRPr/>
          </a:p>
          <a:p>
            <a:pPr marL="0" lvl="0" indent="0" algn="l" rtl="0">
              <a:spcBef>
                <a:spcPts val="1600"/>
              </a:spcBef>
              <a:spcAft>
                <a:spcPts val="0"/>
              </a:spcAft>
              <a:buNone/>
            </a:pPr>
            <a:r>
              <a:rPr lang="en"/>
              <a:t>In general, students found really great sources but didn’t demonstrate how to effectively integrate the sources into their literature reviews and fumbled their APA citations</a:t>
            </a:r>
            <a:endParaRPr/>
          </a:p>
          <a:p>
            <a:pPr marL="0" lvl="0" indent="0" algn="l" rtl="0">
              <a:spcBef>
                <a:spcPts val="1600"/>
              </a:spcBef>
              <a:spcAft>
                <a:spcPts val="1600"/>
              </a:spcAft>
              <a:buNone/>
            </a:pPr>
            <a:endParaRPr/>
          </a:p>
        </p:txBody>
      </p:sp>
      <p:pic>
        <p:nvPicPr>
          <p:cNvPr id="190" name="Google Shape;190;p33"/>
          <p:cNvPicPr preferRelativeResize="0"/>
          <p:nvPr/>
        </p:nvPicPr>
        <p:blipFill>
          <a:blip r:embed="rId3">
            <a:alphaModFix/>
          </a:blip>
          <a:stretch>
            <a:fillRect/>
          </a:stretch>
        </p:blipFill>
        <p:spPr>
          <a:xfrm>
            <a:off x="4646875" y="1078675"/>
            <a:ext cx="4120975" cy="2889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4"/>
          <p:cNvPicPr preferRelativeResize="0"/>
          <p:nvPr/>
        </p:nvPicPr>
        <p:blipFill>
          <a:blip r:embed="rId3">
            <a:alphaModFix/>
          </a:blip>
          <a:stretch>
            <a:fillRect/>
          </a:stretch>
        </p:blipFill>
        <p:spPr>
          <a:xfrm>
            <a:off x="646175" y="426700"/>
            <a:ext cx="7851644" cy="4838699"/>
          </a:xfrm>
          <a:prstGeom prst="rect">
            <a:avLst/>
          </a:prstGeom>
          <a:noFill/>
          <a:ln>
            <a:noFill/>
          </a:ln>
        </p:spPr>
      </p:pic>
      <p:sp>
        <p:nvSpPr>
          <p:cNvPr id="196" name="Google Shape;196;p34"/>
          <p:cNvSpPr txBox="1">
            <a:spLocks noGrp="1"/>
          </p:cNvSpPr>
          <p:nvPr>
            <p:ph type="title" idx="4294967295"/>
          </p:nvPr>
        </p:nvSpPr>
        <p:spPr>
          <a:xfrm>
            <a:off x="368875" y="1250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libguides.csudh.edu/psy490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next for us?</a:t>
            </a:r>
            <a:endParaRPr/>
          </a:p>
        </p:txBody>
      </p:sp>
      <p:sp>
        <p:nvSpPr>
          <p:cNvPr id="202" name="Google Shape;20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Instructors are submitting their assignments and teaching activities for inclusion into the toolkit</a:t>
            </a:r>
            <a:endParaRPr/>
          </a:p>
          <a:p>
            <a:pPr marL="457200" lvl="0" indent="-342900" algn="l" rtl="0">
              <a:spcBef>
                <a:spcPts val="0"/>
              </a:spcBef>
              <a:spcAft>
                <a:spcPts val="0"/>
              </a:spcAft>
              <a:buSzPts val="1800"/>
              <a:buChar char="●"/>
            </a:pPr>
            <a:r>
              <a:rPr lang="en"/>
              <a:t>Rubric assessment is spreading! We just scored papers for Biology and are working with other departments on the creation and use of their own rubrics</a:t>
            </a:r>
            <a:endParaRPr/>
          </a:p>
          <a:p>
            <a:pPr marL="457200" lvl="0" indent="-342900" algn="l" rtl="0">
              <a:spcBef>
                <a:spcPts val="0"/>
              </a:spcBef>
              <a:spcAft>
                <a:spcPts val="0"/>
              </a:spcAft>
              <a:buSzPts val="1800"/>
              <a:buChar char="●"/>
            </a:pPr>
            <a:r>
              <a:rPr lang="en"/>
              <a:t>Toolkits are spreading! </a:t>
            </a:r>
            <a:endParaRPr/>
          </a:p>
          <a:p>
            <a:pPr marL="457200" lvl="0" indent="-342900" algn="l" rtl="0">
              <a:spcBef>
                <a:spcPts val="0"/>
              </a:spcBef>
              <a:spcAft>
                <a:spcPts val="0"/>
              </a:spcAft>
              <a:buSzPts val="1800"/>
              <a:buChar char="●"/>
            </a:pPr>
            <a:r>
              <a:rPr lang="en"/>
              <a:t>Adding on the NSSE module for information literacy and other IL assessments</a:t>
            </a:r>
            <a:endParaRPr/>
          </a:p>
          <a:p>
            <a:pPr marL="457200" lvl="0" indent="-342900" algn="l" rtl="0">
              <a:spcBef>
                <a:spcPts val="0"/>
              </a:spcBef>
              <a:spcAft>
                <a:spcPts val="0"/>
              </a:spcAft>
              <a:buSzPts val="1800"/>
              <a:buChar char="●"/>
            </a:pPr>
            <a:r>
              <a:rPr lang="en"/>
              <a:t>We’re growing and so is our program - potential GE curriculum revision opportunities</a:t>
            </a:r>
            <a:endParaRPr/>
          </a:p>
          <a:p>
            <a:pPr marL="0" lvl="0" indent="0" algn="l" rtl="0">
              <a:spcBef>
                <a:spcPts val="16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6"/>
          <p:cNvPicPr preferRelativeResize="0"/>
          <p:nvPr/>
        </p:nvPicPr>
        <p:blipFill>
          <a:blip r:embed="rId3">
            <a:alphaModFix/>
          </a:blip>
          <a:stretch>
            <a:fillRect/>
          </a:stretch>
        </p:blipFill>
        <p:spPr>
          <a:xfrm>
            <a:off x="2770431" y="726255"/>
            <a:ext cx="3603149" cy="1324900"/>
          </a:xfrm>
          <a:prstGeom prst="rect">
            <a:avLst/>
          </a:prstGeom>
          <a:noFill/>
          <a:ln>
            <a:noFill/>
          </a:ln>
        </p:spPr>
      </p:pic>
      <p:sp>
        <p:nvSpPr>
          <p:cNvPr id="208" name="Google Shape;208;p36"/>
          <p:cNvSpPr txBox="1"/>
          <p:nvPr/>
        </p:nvSpPr>
        <p:spPr>
          <a:xfrm>
            <a:off x="1011425" y="2358550"/>
            <a:ext cx="7162800" cy="222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None/>
            </a:pPr>
            <a:r>
              <a:rPr lang="en" sz="1800"/>
              <a:t>In your group, review the institutional information and assessment goal. Decide which assessment tool you would use. </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Clr>
                <a:schemeClr val="dk1"/>
              </a:buClr>
              <a:buSzPts val="1100"/>
              <a:buFont typeface="Arial"/>
              <a:buNone/>
            </a:pPr>
            <a:r>
              <a:rPr lang="en" sz="1800"/>
              <a:t>Then review the sample results and develop ideas about outcomes improvement based on those results. Take notes about your discussion to share at the end of the session.</a:t>
            </a:r>
            <a:endParaRPr sz="1800"/>
          </a:p>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212"/>
        <p:cNvGrpSpPr/>
        <p:nvPr/>
      </p:nvGrpSpPr>
      <p:grpSpPr>
        <a:xfrm>
          <a:off x="0" y="0"/>
          <a:ext cx="0" cy="0"/>
          <a:chOff x="0" y="0"/>
          <a:chExt cx="0" cy="0"/>
        </a:xfrm>
      </p:grpSpPr>
      <p:pic>
        <p:nvPicPr>
          <p:cNvPr id="213" name="Google Shape;213;p37"/>
          <p:cNvPicPr preferRelativeResize="0"/>
          <p:nvPr/>
        </p:nvPicPr>
        <p:blipFill>
          <a:blip r:embed="rId3">
            <a:alphaModFix/>
          </a:blip>
          <a:stretch>
            <a:fillRect/>
          </a:stretch>
        </p:blipFill>
        <p:spPr>
          <a:xfrm>
            <a:off x="1760023" y="860113"/>
            <a:ext cx="5623951" cy="3423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Information Literacy</a:t>
            </a:r>
            <a:endParaRPr/>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solidFill>
                  <a:schemeClr val="dk1"/>
                </a:solidFill>
              </a:rPr>
              <a:t>Information literacy is the set of </a:t>
            </a:r>
            <a:r>
              <a:rPr lang="en" u="sng">
                <a:solidFill>
                  <a:schemeClr val="dk1"/>
                </a:solidFill>
              </a:rPr>
              <a:t>integrated abilities</a:t>
            </a:r>
            <a:r>
              <a:rPr lang="en">
                <a:solidFill>
                  <a:schemeClr val="dk1"/>
                </a:solidFill>
              </a:rPr>
              <a:t> encompassing the </a:t>
            </a:r>
            <a:r>
              <a:rPr lang="en" u="sng">
                <a:solidFill>
                  <a:schemeClr val="dk1"/>
                </a:solidFill>
              </a:rPr>
              <a:t>reflective discovery</a:t>
            </a:r>
            <a:r>
              <a:rPr lang="en">
                <a:solidFill>
                  <a:schemeClr val="dk1"/>
                </a:solidFill>
              </a:rPr>
              <a:t> of information, the understanding of </a:t>
            </a:r>
            <a:r>
              <a:rPr lang="en" u="sng">
                <a:solidFill>
                  <a:schemeClr val="dk1"/>
                </a:solidFill>
              </a:rPr>
              <a:t>how information is produced</a:t>
            </a:r>
            <a:r>
              <a:rPr lang="en">
                <a:solidFill>
                  <a:schemeClr val="dk1"/>
                </a:solidFill>
              </a:rPr>
              <a:t> and </a:t>
            </a:r>
            <a:r>
              <a:rPr lang="en" u="sng">
                <a:solidFill>
                  <a:schemeClr val="dk1"/>
                </a:solidFill>
              </a:rPr>
              <a:t>valued</a:t>
            </a:r>
            <a:r>
              <a:rPr lang="en">
                <a:solidFill>
                  <a:schemeClr val="dk1"/>
                </a:solidFill>
              </a:rPr>
              <a:t>, and the use of information in </a:t>
            </a:r>
            <a:r>
              <a:rPr lang="en" u="sng">
                <a:solidFill>
                  <a:schemeClr val="dk1"/>
                </a:solidFill>
              </a:rPr>
              <a:t>creating new knowledge</a:t>
            </a:r>
            <a:r>
              <a:rPr lang="en">
                <a:solidFill>
                  <a:schemeClr val="dk1"/>
                </a:solidFill>
              </a:rPr>
              <a:t> and </a:t>
            </a:r>
            <a:r>
              <a:rPr lang="en" u="sng">
                <a:solidFill>
                  <a:schemeClr val="dk1"/>
                </a:solidFill>
              </a:rPr>
              <a:t>participating ethically in communities of learning</a:t>
            </a:r>
            <a:r>
              <a:rPr lang="en">
                <a:solidFill>
                  <a:schemeClr val="dk1"/>
                </a:solidFill>
              </a:rPr>
              <a:t>.</a:t>
            </a:r>
            <a:endParaRPr>
              <a:solidFill>
                <a:schemeClr val="dk1"/>
              </a:solidFill>
            </a:endParaRPr>
          </a:p>
          <a:p>
            <a:pPr marL="0" lvl="0" indent="0" algn="l" rtl="0">
              <a:spcBef>
                <a:spcPts val="1600"/>
              </a:spcBef>
              <a:spcAft>
                <a:spcPts val="0"/>
              </a:spcAft>
              <a:buNone/>
            </a:pPr>
            <a:r>
              <a:rPr lang="en">
                <a:solidFill>
                  <a:schemeClr val="dk1"/>
                </a:solidFill>
              </a:rPr>
              <a:t>					</a:t>
            </a:r>
            <a:endParaRPr>
              <a:solidFill>
                <a:schemeClr val="dk1"/>
              </a:solidFill>
            </a:endParaRPr>
          </a:p>
          <a:p>
            <a:pPr marL="0" lvl="0" indent="0" algn="r" rtl="0">
              <a:spcBef>
                <a:spcPts val="1600"/>
              </a:spcBef>
              <a:spcAft>
                <a:spcPts val="1600"/>
              </a:spcAft>
              <a:buNone/>
            </a:pPr>
            <a:r>
              <a:rPr lang="en">
                <a:solidFill>
                  <a:schemeClr val="dk1"/>
                </a:solidFill>
              </a:rPr>
              <a:t>Association of College and Research Libraries </a:t>
            </a:r>
            <a:br>
              <a:rPr lang="en">
                <a:solidFill>
                  <a:schemeClr val="dk1"/>
                </a:solidFill>
              </a:rPr>
            </a:br>
            <a:r>
              <a:rPr lang="en" i="1">
                <a:solidFill>
                  <a:schemeClr val="dk1"/>
                </a:solidFill>
              </a:rPr>
              <a:t>Information Literacy Framework for Higher Education</a:t>
            </a:r>
            <a:br>
              <a:rPr lang="en">
                <a:solidFill>
                  <a:schemeClr val="dk1"/>
                </a:solidFill>
              </a:rPr>
            </a:br>
            <a:r>
              <a:rPr lang="en">
                <a:solidFill>
                  <a:schemeClr val="dk1"/>
                </a:solidFill>
              </a:rPr>
              <a:t>2015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Evidence for Benefits of Information Literacy Instruction</a:t>
            </a:r>
            <a:endParaRPr sz="2400"/>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For students in their first year </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For students in general education courses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Lasting improvement in academic performance for undergraduate students </a:t>
            </a:r>
            <a:endParaRPr>
              <a:solidFill>
                <a:schemeClr val="dk1"/>
              </a:solidFill>
            </a:endParaRPr>
          </a:p>
          <a:p>
            <a:pPr marL="0" lvl="0" indent="0" algn="r" rtl="0">
              <a:lnSpc>
                <a:spcPct val="100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r" rtl="0">
              <a:lnSpc>
                <a:spcPct val="100000"/>
              </a:lnSpc>
              <a:spcBef>
                <a:spcPts val="0"/>
              </a:spcBef>
              <a:spcAft>
                <a:spcPts val="0"/>
              </a:spcAft>
              <a:buNone/>
            </a:pPr>
            <a:endParaRPr>
              <a:solidFill>
                <a:schemeClr val="dk1"/>
              </a:solidFill>
            </a:endParaRPr>
          </a:p>
          <a:p>
            <a:pPr marL="0" lvl="0" indent="0" algn="r" rtl="0">
              <a:lnSpc>
                <a:spcPct val="100000"/>
              </a:lnSpc>
              <a:spcBef>
                <a:spcPts val="0"/>
              </a:spcBef>
              <a:spcAft>
                <a:spcPts val="0"/>
              </a:spcAft>
              <a:buNone/>
            </a:pPr>
            <a:endParaRPr>
              <a:solidFill>
                <a:schemeClr val="dk1"/>
              </a:solidFill>
            </a:endParaRPr>
          </a:p>
          <a:p>
            <a:pPr marL="1828800" lvl="0" indent="0" algn="r" rtl="0">
              <a:lnSpc>
                <a:spcPct val="115000"/>
              </a:lnSpc>
              <a:spcBef>
                <a:spcPts val="0"/>
              </a:spcBef>
              <a:spcAft>
                <a:spcPts val="0"/>
              </a:spcAft>
              <a:buClr>
                <a:schemeClr val="dk1"/>
              </a:buClr>
              <a:buSzPts val="1100"/>
              <a:buFont typeface="Arial"/>
              <a:buNone/>
            </a:pPr>
            <a:r>
              <a:rPr lang="en" sz="1400">
                <a:solidFill>
                  <a:schemeClr val="dk1"/>
                </a:solidFill>
              </a:rPr>
              <a:t>Association of College and Research Libraries. </a:t>
            </a:r>
            <a:r>
              <a:rPr lang="en" sz="1400" i="1">
                <a:solidFill>
                  <a:schemeClr val="dk1"/>
                </a:solidFill>
              </a:rPr>
              <a:t>Academic Library Impact on Student Learning and Success: Findings from Assessment in Action Team Projects</a:t>
            </a:r>
            <a:r>
              <a:rPr lang="en" sz="1400">
                <a:solidFill>
                  <a:schemeClr val="dk1"/>
                </a:solidFill>
              </a:rPr>
              <a:t>. Prepared by Karen Brown with contributions by Kara J. Malenfant. Chicago: Association of College and Research Libraries, 2017</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633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Measuring Information Literacy: Rubrics (Direct Assessments)</a:t>
            </a:r>
            <a:endParaRPr sz="2400"/>
          </a:p>
        </p:txBody>
      </p:sp>
      <p:sp>
        <p:nvSpPr>
          <p:cNvPr id="78" name="Google Shape;78;p17"/>
          <p:cNvSpPr txBox="1">
            <a:spLocks noGrp="1"/>
          </p:cNvSpPr>
          <p:nvPr>
            <p:ph type="body" idx="1"/>
          </p:nvPr>
        </p:nvSpPr>
        <p:spPr>
          <a:xfrm>
            <a:off x="311700" y="1152475"/>
            <a:ext cx="8520600" cy="3886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Strengths</a:t>
            </a:r>
            <a:endParaRPr>
              <a:solidFill>
                <a:srgbClr val="000000"/>
              </a:solidFill>
            </a:endParaRPr>
          </a:p>
          <a:p>
            <a:pPr marL="914400" lvl="1" indent="-317500" algn="l" rtl="0">
              <a:spcBef>
                <a:spcPts val="0"/>
              </a:spcBef>
              <a:spcAft>
                <a:spcPts val="0"/>
              </a:spcAft>
              <a:buClr>
                <a:schemeClr val="dk1"/>
              </a:buClr>
              <a:buSzPts val="1400"/>
              <a:buChar char="○"/>
            </a:pPr>
            <a:r>
              <a:rPr lang="en">
                <a:solidFill>
                  <a:schemeClr val="dk1"/>
                </a:solidFill>
              </a:rPr>
              <a:t>Can be authentic</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Can have strong alignment with your outcomes and goals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Clear direction for improvement</a:t>
            </a:r>
            <a:endParaRPr>
              <a:solidFill>
                <a:schemeClr val="dk1"/>
              </a:solidFill>
            </a:endParaRPr>
          </a:p>
          <a:p>
            <a:pPr marL="914400" lvl="0" indent="0" algn="l" rtl="0">
              <a:spcBef>
                <a:spcPts val="0"/>
              </a:spcBef>
              <a:spcAft>
                <a:spcPts val="0"/>
              </a:spcAft>
              <a:buNone/>
            </a:pP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Challenges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Require time to create, refine, train, and use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Assume the product reveals the process</a:t>
            </a:r>
            <a:br>
              <a:rPr lang="en">
                <a:solidFill>
                  <a:schemeClr val="dk1"/>
                </a:solidFill>
              </a:rPr>
            </a:b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Sources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Locally-created</a:t>
            </a:r>
            <a:endParaRPr>
              <a:solidFill>
                <a:srgbClr val="000000"/>
              </a:solidFill>
            </a:endParaRPr>
          </a:p>
          <a:p>
            <a:pPr marL="914400" lvl="1" indent="-317500" algn="l" rtl="0">
              <a:spcBef>
                <a:spcPts val="0"/>
              </a:spcBef>
              <a:spcAft>
                <a:spcPts val="0"/>
              </a:spcAft>
              <a:buClr>
                <a:schemeClr val="dk1"/>
              </a:buClr>
              <a:buSzPts val="1400"/>
              <a:buChar char="○"/>
            </a:pPr>
            <a:r>
              <a:rPr lang="en">
                <a:solidFill>
                  <a:srgbClr val="000000"/>
                </a:solidFill>
              </a:rPr>
              <a:t>VALUE</a:t>
            </a:r>
            <a:endParaRPr>
              <a:solidFill>
                <a:srgbClr val="000000"/>
              </a:solidFill>
            </a:endParaRPr>
          </a:p>
          <a:p>
            <a:pPr marL="914400" lvl="1" indent="-317500" algn="l" rtl="0">
              <a:spcBef>
                <a:spcPts val="0"/>
              </a:spcBef>
              <a:spcAft>
                <a:spcPts val="0"/>
              </a:spcAft>
              <a:buClr>
                <a:schemeClr val="dk1"/>
              </a:buClr>
              <a:buSzPts val="1400"/>
              <a:buChar char="○"/>
            </a:pPr>
            <a:r>
              <a:rPr lang="en">
                <a:solidFill>
                  <a:srgbClr val="000000"/>
                </a:solidFill>
              </a:rPr>
              <a:t>Rubric Assessment of Information Literacy Skills (RAILS) http://railsontrack.info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26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Measuring Information Literacy: Standardized Tests</a:t>
            </a:r>
            <a:endParaRPr/>
          </a:p>
        </p:txBody>
      </p:sp>
      <p:sp>
        <p:nvSpPr>
          <p:cNvPr id="84" name="Google Shape;84;p18"/>
          <p:cNvSpPr txBox="1">
            <a:spLocks noGrp="1"/>
          </p:cNvSpPr>
          <p:nvPr>
            <p:ph type="body" idx="1"/>
          </p:nvPr>
        </p:nvSpPr>
        <p:spPr>
          <a:xfrm>
            <a:off x="311700" y="838300"/>
            <a:ext cx="8520600" cy="4150500"/>
          </a:xfrm>
          <a:prstGeom prst="rect">
            <a:avLst/>
          </a:prstGeom>
        </p:spPr>
        <p:txBody>
          <a:bodyPr spcFirstLastPara="1" wrap="square" lIns="91425" tIns="91425" rIns="91425" bIns="91425" anchor="t" anchorCtr="0">
            <a:noAutofit/>
          </a:bodyPr>
          <a:lstStyle/>
          <a:p>
            <a:pPr marL="457200" lvl="0" indent="-342900" algn="l" rtl="0">
              <a:lnSpc>
                <a:spcPct val="110000"/>
              </a:lnSpc>
              <a:spcBef>
                <a:spcPts val="0"/>
              </a:spcBef>
              <a:spcAft>
                <a:spcPts val="0"/>
              </a:spcAft>
              <a:buClr>
                <a:schemeClr val="dk1"/>
              </a:buClr>
              <a:buSzPts val="1800"/>
              <a:buChar char="●"/>
            </a:pPr>
            <a:r>
              <a:rPr lang="en">
                <a:solidFill>
                  <a:schemeClr val="dk1"/>
                </a:solidFill>
              </a:rPr>
              <a:t>Strengths</a:t>
            </a:r>
            <a:endParaRPr>
              <a:solidFill>
                <a:schemeClr val="dk1"/>
              </a:solidFill>
            </a:endParaRPr>
          </a:p>
          <a:p>
            <a:pPr marL="914400" lvl="1" indent="-317500" algn="l" rtl="0">
              <a:lnSpc>
                <a:spcPct val="110000"/>
              </a:lnSpc>
              <a:spcBef>
                <a:spcPts val="0"/>
              </a:spcBef>
              <a:spcAft>
                <a:spcPts val="0"/>
              </a:spcAft>
              <a:buClr>
                <a:schemeClr val="dk1"/>
              </a:buClr>
              <a:buSzPts val="1400"/>
              <a:buChar char="○"/>
            </a:pPr>
            <a:r>
              <a:rPr lang="en">
                <a:solidFill>
                  <a:schemeClr val="dk1"/>
                </a:solidFill>
              </a:rPr>
              <a:t>Usually easy to administer</a:t>
            </a:r>
            <a:endParaRPr>
              <a:solidFill>
                <a:schemeClr val="dk1"/>
              </a:solidFill>
            </a:endParaRPr>
          </a:p>
          <a:p>
            <a:pPr marL="914400" lvl="1" indent="-317500" algn="l" rtl="0">
              <a:lnSpc>
                <a:spcPct val="110000"/>
              </a:lnSpc>
              <a:spcBef>
                <a:spcPts val="0"/>
              </a:spcBef>
              <a:spcAft>
                <a:spcPts val="0"/>
              </a:spcAft>
              <a:buClr>
                <a:schemeClr val="dk1"/>
              </a:buClr>
              <a:buSzPts val="1400"/>
              <a:buChar char="○"/>
            </a:pPr>
            <a:r>
              <a:rPr lang="en">
                <a:solidFill>
                  <a:schemeClr val="dk1"/>
                </a:solidFill>
              </a:rPr>
              <a:t>Efficient method for large-scale assessment</a:t>
            </a:r>
            <a:endParaRPr>
              <a:solidFill>
                <a:schemeClr val="dk1"/>
              </a:solidFill>
            </a:endParaRPr>
          </a:p>
          <a:p>
            <a:pPr marL="914400" lvl="1" indent="-317500" algn="l" rtl="0">
              <a:lnSpc>
                <a:spcPct val="110000"/>
              </a:lnSpc>
              <a:spcBef>
                <a:spcPts val="0"/>
              </a:spcBef>
              <a:spcAft>
                <a:spcPts val="0"/>
              </a:spcAft>
              <a:buClr>
                <a:schemeClr val="dk1"/>
              </a:buClr>
              <a:buSzPts val="1400"/>
              <a:buChar char="○"/>
            </a:pPr>
            <a:r>
              <a:rPr lang="en">
                <a:solidFill>
                  <a:schemeClr val="dk1"/>
                </a:solidFill>
              </a:rPr>
              <a:t>Makes comparisons across time and groups easy</a:t>
            </a:r>
            <a:endParaRPr>
              <a:solidFill>
                <a:schemeClr val="dk1"/>
              </a:solidFill>
            </a:endParaRPr>
          </a:p>
          <a:p>
            <a:pPr marL="914400" lvl="1" indent="-317500" algn="l" rtl="0">
              <a:lnSpc>
                <a:spcPct val="110000"/>
              </a:lnSpc>
              <a:spcBef>
                <a:spcPts val="0"/>
              </a:spcBef>
              <a:spcAft>
                <a:spcPts val="0"/>
              </a:spcAft>
              <a:buClr>
                <a:schemeClr val="dk1"/>
              </a:buClr>
              <a:buSzPts val="1400"/>
              <a:buChar char="○"/>
            </a:pPr>
            <a:r>
              <a:rPr lang="en">
                <a:solidFill>
                  <a:schemeClr val="dk1"/>
                </a:solidFill>
              </a:rPr>
              <a:t>Suggest improvements</a:t>
            </a:r>
            <a:br>
              <a:rPr lang="en">
                <a:solidFill>
                  <a:schemeClr val="dk1"/>
                </a:solidFill>
              </a:rPr>
            </a:br>
            <a:endParaRPr>
              <a:solidFill>
                <a:schemeClr val="dk1"/>
              </a:solidFill>
            </a:endParaRPr>
          </a:p>
          <a:p>
            <a:pPr marL="457200" lvl="0" indent="-342900" algn="l" rtl="0">
              <a:lnSpc>
                <a:spcPct val="110000"/>
              </a:lnSpc>
              <a:spcBef>
                <a:spcPts val="0"/>
              </a:spcBef>
              <a:spcAft>
                <a:spcPts val="0"/>
              </a:spcAft>
              <a:buClr>
                <a:schemeClr val="dk1"/>
              </a:buClr>
              <a:buSzPts val="1800"/>
              <a:buChar char="●"/>
            </a:pPr>
            <a:r>
              <a:rPr lang="en">
                <a:solidFill>
                  <a:schemeClr val="dk1"/>
                </a:solidFill>
              </a:rPr>
              <a:t>Challenges</a:t>
            </a:r>
            <a:endParaRPr>
              <a:solidFill>
                <a:schemeClr val="dk1"/>
              </a:solidFill>
            </a:endParaRPr>
          </a:p>
          <a:p>
            <a:pPr marL="914400" lvl="1" indent="-317500" algn="l" rtl="0">
              <a:lnSpc>
                <a:spcPct val="110000"/>
              </a:lnSpc>
              <a:spcBef>
                <a:spcPts val="0"/>
              </a:spcBef>
              <a:spcAft>
                <a:spcPts val="0"/>
              </a:spcAft>
              <a:buClr>
                <a:schemeClr val="dk1"/>
              </a:buClr>
              <a:buSzPts val="1400"/>
              <a:buChar char="○"/>
            </a:pPr>
            <a:r>
              <a:rPr lang="en">
                <a:solidFill>
                  <a:schemeClr val="dk1"/>
                </a:solidFill>
              </a:rPr>
              <a:t>May not align with your outcomes and goals </a:t>
            </a:r>
            <a:endParaRPr>
              <a:solidFill>
                <a:schemeClr val="dk1"/>
              </a:solidFill>
            </a:endParaRPr>
          </a:p>
          <a:p>
            <a:pPr marL="914400" lvl="1" indent="-317500" algn="l" rtl="0">
              <a:lnSpc>
                <a:spcPct val="110000"/>
              </a:lnSpc>
              <a:spcBef>
                <a:spcPts val="0"/>
              </a:spcBef>
              <a:spcAft>
                <a:spcPts val="0"/>
              </a:spcAft>
              <a:buClr>
                <a:schemeClr val="dk1"/>
              </a:buClr>
              <a:buSzPts val="1400"/>
              <a:buChar char="○"/>
            </a:pPr>
            <a:r>
              <a:rPr lang="en">
                <a:solidFill>
                  <a:schemeClr val="dk1"/>
                </a:solidFill>
              </a:rPr>
              <a:t>May be hard to motivate students</a:t>
            </a:r>
            <a:endParaRPr>
              <a:solidFill>
                <a:schemeClr val="dk1"/>
              </a:solidFill>
            </a:endParaRPr>
          </a:p>
          <a:p>
            <a:pPr marL="914400" lvl="1" indent="-317500" algn="l" rtl="0">
              <a:lnSpc>
                <a:spcPct val="110000"/>
              </a:lnSpc>
              <a:spcBef>
                <a:spcPts val="0"/>
              </a:spcBef>
              <a:spcAft>
                <a:spcPts val="0"/>
              </a:spcAft>
              <a:buClr>
                <a:schemeClr val="dk1"/>
              </a:buClr>
              <a:buSzPts val="1400"/>
              <a:buChar char="○"/>
            </a:pPr>
            <a:r>
              <a:rPr lang="en">
                <a:solidFill>
                  <a:schemeClr val="dk1"/>
                </a:solidFill>
              </a:rPr>
              <a:t>Assume students’ knowledge will affect their behavior</a:t>
            </a:r>
            <a:endParaRPr>
              <a:solidFill>
                <a:schemeClr val="dk1"/>
              </a:solidFill>
            </a:endParaRPr>
          </a:p>
          <a:p>
            <a:pPr marL="914400" lvl="1" indent="-317500" algn="l" rtl="0">
              <a:lnSpc>
                <a:spcPct val="110000"/>
              </a:lnSpc>
              <a:spcBef>
                <a:spcPts val="0"/>
              </a:spcBef>
              <a:spcAft>
                <a:spcPts val="0"/>
              </a:spcAft>
              <a:buClr>
                <a:schemeClr val="dk1"/>
              </a:buClr>
              <a:buSzPts val="1400"/>
              <a:buChar char="○"/>
            </a:pPr>
            <a:r>
              <a:rPr lang="en">
                <a:solidFill>
                  <a:schemeClr val="dk1"/>
                </a:solidFill>
              </a:rPr>
              <a:t>Cost</a:t>
            </a:r>
            <a:br>
              <a:rPr lang="en">
                <a:solidFill>
                  <a:schemeClr val="dk1"/>
                </a:solidFill>
              </a:rPr>
            </a:br>
            <a:endParaRPr>
              <a:solidFill>
                <a:schemeClr val="dk1"/>
              </a:solidFill>
            </a:endParaRPr>
          </a:p>
          <a:p>
            <a:pPr marL="457200" lvl="0" indent="-342900" algn="l" rtl="0">
              <a:lnSpc>
                <a:spcPct val="110000"/>
              </a:lnSpc>
              <a:spcBef>
                <a:spcPts val="0"/>
              </a:spcBef>
              <a:spcAft>
                <a:spcPts val="0"/>
              </a:spcAft>
              <a:buClr>
                <a:schemeClr val="dk1"/>
              </a:buClr>
              <a:buSzPts val="1800"/>
              <a:buChar char="●"/>
            </a:pPr>
            <a:r>
              <a:rPr lang="en">
                <a:solidFill>
                  <a:schemeClr val="dk1"/>
                </a:solidFill>
              </a:rPr>
              <a:t>Sources</a:t>
            </a:r>
            <a:endParaRPr>
              <a:solidFill>
                <a:schemeClr val="dk1"/>
              </a:solidFill>
            </a:endParaRPr>
          </a:p>
          <a:p>
            <a:pPr marL="914400" lvl="1" indent="-317500" algn="l" rtl="0">
              <a:lnSpc>
                <a:spcPct val="110000"/>
              </a:lnSpc>
              <a:spcBef>
                <a:spcPts val="0"/>
              </a:spcBef>
              <a:spcAft>
                <a:spcPts val="0"/>
              </a:spcAft>
              <a:buClr>
                <a:srgbClr val="000000"/>
              </a:buClr>
              <a:buSzPts val="1400"/>
              <a:buChar char="○"/>
            </a:pPr>
            <a:r>
              <a:rPr lang="en">
                <a:solidFill>
                  <a:schemeClr val="dk1"/>
                </a:solidFill>
              </a:rPr>
              <a:t>Locally-created</a:t>
            </a:r>
            <a:endParaRPr>
              <a:solidFill>
                <a:srgbClr val="000000"/>
              </a:solidFill>
            </a:endParaRPr>
          </a:p>
          <a:p>
            <a:pPr marL="914400" lvl="1" indent="-317500" algn="l" rtl="0">
              <a:lnSpc>
                <a:spcPct val="110000"/>
              </a:lnSpc>
              <a:spcBef>
                <a:spcPts val="0"/>
              </a:spcBef>
              <a:spcAft>
                <a:spcPts val="0"/>
              </a:spcAft>
              <a:buClr>
                <a:srgbClr val="000000"/>
              </a:buClr>
              <a:buSzPts val="1400"/>
              <a:buChar char="○"/>
            </a:pPr>
            <a:r>
              <a:rPr lang="en">
                <a:solidFill>
                  <a:srgbClr val="000000"/>
                </a:solidFill>
              </a:rPr>
              <a:t>SAILS - Standardized Assessment of Information Literacy Skills</a:t>
            </a:r>
            <a:endParaRPr>
              <a:solidFill>
                <a:srgbClr val="000000"/>
              </a:solidFill>
            </a:endParaRPr>
          </a:p>
          <a:p>
            <a:pPr marL="914400" lvl="1" indent="-317500" algn="l" rtl="0">
              <a:lnSpc>
                <a:spcPct val="110000"/>
              </a:lnSpc>
              <a:spcBef>
                <a:spcPts val="0"/>
              </a:spcBef>
              <a:spcAft>
                <a:spcPts val="0"/>
              </a:spcAft>
              <a:buClr>
                <a:srgbClr val="000000"/>
              </a:buClr>
              <a:buSzPts val="1400"/>
              <a:buChar char="○"/>
            </a:pPr>
            <a:r>
              <a:rPr lang="en">
                <a:solidFill>
                  <a:srgbClr val="000000"/>
                </a:solidFill>
              </a:rPr>
              <a:t>TATIL - Threshold Achievement Test for Information Literacy</a:t>
            </a:r>
            <a:endParaRPr>
              <a:solidFill>
                <a:srgbClr val="000000"/>
              </a:solidFill>
            </a:endParaRPr>
          </a:p>
          <a:p>
            <a:pPr marL="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Emporia State University:  From SAILS to TATIL</a:t>
            </a:r>
            <a:endParaRPr/>
          </a:p>
        </p:txBody>
      </p:sp>
      <p:sp>
        <p:nvSpPr>
          <p:cNvPr id="90" name="Google Shape;9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pic>
        <p:nvPicPr>
          <p:cNvPr id="91" name="Google Shape;91;p19"/>
          <p:cNvPicPr preferRelativeResize="0"/>
          <p:nvPr/>
        </p:nvPicPr>
        <p:blipFill>
          <a:blip r:embed="rId3">
            <a:alphaModFix/>
          </a:blip>
          <a:stretch>
            <a:fillRect/>
          </a:stretch>
        </p:blipFill>
        <p:spPr>
          <a:xfrm>
            <a:off x="3750330" y="1152475"/>
            <a:ext cx="5132619" cy="3416400"/>
          </a:xfrm>
          <a:prstGeom prst="rect">
            <a:avLst/>
          </a:prstGeom>
          <a:noFill/>
          <a:ln>
            <a:noFill/>
          </a:ln>
        </p:spPr>
      </p:pic>
      <p:sp>
        <p:nvSpPr>
          <p:cNvPr id="92" name="Google Shape;92;p19"/>
          <p:cNvSpPr txBox="1"/>
          <p:nvPr/>
        </p:nvSpPr>
        <p:spPr>
          <a:xfrm>
            <a:off x="435425" y="1152475"/>
            <a:ext cx="30480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9"/>
          <p:cNvSpPr txBox="1"/>
          <p:nvPr/>
        </p:nvSpPr>
        <p:spPr>
          <a:xfrm>
            <a:off x="435425" y="1226875"/>
            <a:ext cx="3048000" cy="35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State-supported public university in SE Kansas</a:t>
            </a:r>
            <a:endParaRPr/>
          </a:p>
          <a:p>
            <a:pPr marL="0" lvl="0" indent="0" algn="l" rtl="0">
              <a:spcBef>
                <a:spcPts val="0"/>
              </a:spcBef>
              <a:spcAft>
                <a:spcPts val="0"/>
              </a:spcAft>
              <a:buNone/>
            </a:pPr>
            <a:endParaRPr/>
          </a:p>
          <a:p>
            <a:pPr marL="0" lvl="0" indent="0" algn="l" rtl="0">
              <a:spcBef>
                <a:spcPts val="0"/>
              </a:spcBef>
              <a:spcAft>
                <a:spcPts val="0"/>
              </a:spcAft>
              <a:buNone/>
            </a:pPr>
            <a:r>
              <a:rPr lang="en"/>
              <a:t>As of Fall 2017:  </a:t>
            </a:r>
            <a:endParaRPr/>
          </a:p>
          <a:p>
            <a:pPr marL="457200" lvl="0" indent="-317500" algn="l" rtl="0">
              <a:spcBef>
                <a:spcPts val="0"/>
              </a:spcBef>
              <a:spcAft>
                <a:spcPts val="0"/>
              </a:spcAft>
              <a:buSzPts val="1400"/>
              <a:buChar char="●"/>
            </a:pPr>
            <a:r>
              <a:rPr lang="en"/>
              <a:t>5732 students (headcount)</a:t>
            </a:r>
            <a:endParaRPr/>
          </a:p>
          <a:p>
            <a:pPr marL="457200" lvl="0" indent="-317500" algn="l" rtl="0">
              <a:spcBef>
                <a:spcPts val="0"/>
              </a:spcBef>
              <a:spcAft>
                <a:spcPts val="0"/>
              </a:spcAft>
              <a:buSzPts val="1400"/>
              <a:buChar char="●"/>
            </a:pPr>
            <a:r>
              <a:rPr lang="en"/>
              <a:t>4804 students (FTE)</a:t>
            </a:r>
            <a:endParaRPr/>
          </a:p>
          <a:p>
            <a:pPr marL="0" lvl="0" indent="0" algn="l" rtl="0">
              <a:spcBef>
                <a:spcPts val="0"/>
              </a:spcBef>
              <a:spcAft>
                <a:spcPts val="0"/>
              </a:spcAft>
              <a:buNone/>
            </a:pPr>
            <a:endParaRPr/>
          </a:p>
          <a:p>
            <a:pPr marL="0" lvl="0" indent="0" algn="l" rtl="0">
              <a:spcBef>
                <a:spcPts val="0"/>
              </a:spcBef>
              <a:spcAft>
                <a:spcPts val="0"/>
              </a:spcAft>
              <a:buNone/>
            </a:pPr>
            <a:r>
              <a:rPr lang="en"/>
              <a:t>Programs:</a:t>
            </a:r>
            <a:endParaRPr/>
          </a:p>
          <a:p>
            <a:pPr marL="457200" lvl="0" indent="-317500" algn="l" rtl="0">
              <a:spcBef>
                <a:spcPts val="0"/>
              </a:spcBef>
              <a:spcAft>
                <a:spcPts val="0"/>
              </a:spcAft>
              <a:buSzPts val="1400"/>
              <a:buChar char="●"/>
            </a:pPr>
            <a:r>
              <a:rPr lang="en"/>
              <a:t>College of Liberal Arts and Sciences</a:t>
            </a:r>
            <a:endParaRPr/>
          </a:p>
          <a:p>
            <a:pPr marL="457200" lvl="0" indent="-317500" algn="l" rtl="0">
              <a:spcBef>
                <a:spcPts val="0"/>
              </a:spcBef>
              <a:spcAft>
                <a:spcPts val="0"/>
              </a:spcAft>
              <a:buSzPts val="1400"/>
              <a:buChar char="●"/>
            </a:pPr>
            <a:r>
              <a:rPr lang="en"/>
              <a:t>School of Business</a:t>
            </a:r>
            <a:endParaRPr/>
          </a:p>
          <a:p>
            <a:pPr marL="457200" lvl="0" indent="-317500" algn="l" rtl="0">
              <a:spcBef>
                <a:spcPts val="0"/>
              </a:spcBef>
              <a:spcAft>
                <a:spcPts val="0"/>
              </a:spcAft>
              <a:buSzPts val="1400"/>
              <a:buChar char="●"/>
            </a:pPr>
            <a:r>
              <a:rPr lang="en"/>
              <a:t>The Teachers College</a:t>
            </a:r>
            <a:endParaRPr/>
          </a:p>
          <a:p>
            <a:pPr marL="457200" lvl="0" indent="-317500" algn="l" rtl="0">
              <a:spcBef>
                <a:spcPts val="0"/>
              </a:spcBef>
              <a:spcAft>
                <a:spcPts val="0"/>
              </a:spcAft>
              <a:buSzPts val="1400"/>
              <a:buChar char="●"/>
            </a:pPr>
            <a:r>
              <a:rPr lang="en"/>
              <a:t>School of Library and Information Management (accredited by the American Library Association)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Information Literacy at Emporia State University</a:t>
            </a:r>
            <a:endParaRPr/>
          </a:p>
        </p:txBody>
      </p:sp>
      <p:sp>
        <p:nvSpPr>
          <p:cNvPr id="99" name="Google Shape;9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Mainly accomplished by:</a:t>
            </a:r>
            <a:endParaRPr/>
          </a:p>
          <a:p>
            <a:pPr marL="457200" lvl="0" indent="-342900" algn="l" rtl="0">
              <a:spcBef>
                <a:spcPts val="1600"/>
              </a:spcBef>
              <a:spcAft>
                <a:spcPts val="0"/>
              </a:spcAft>
              <a:buSzPts val="1800"/>
              <a:buChar char="●"/>
            </a:pPr>
            <a:r>
              <a:rPr lang="en"/>
              <a:t>Tiered library instruction sessions in English Composition I and English Composition II</a:t>
            </a:r>
            <a:endParaRPr/>
          </a:p>
          <a:p>
            <a:pPr marL="457200" lvl="0" indent="-342900" algn="l" rtl="0">
              <a:spcBef>
                <a:spcPts val="0"/>
              </a:spcBef>
              <a:spcAft>
                <a:spcPts val="0"/>
              </a:spcAft>
              <a:buSzPts val="1800"/>
              <a:buChar char="●"/>
            </a:pPr>
            <a:r>
              <a:rPr lang="en"/>
              <a:t>Individual library instruction sessions in discipline-specific undergraduate and graduate courses</a:t>
            </a:r>
            <a:endParaRPr/>
          </a:p>
          <a:p>
            <a:pPr marL="457200" lvl="0" indent="-342900" algn="l" rtl="0">
              <a:spcBef>
                <a:spcPts val="0"/>
              </a:spcBef>
              <a:spcAft>
                <a:spcPts val="0"/>
              </a:spcAft>
              <a:buSzPts val="1800"/>
              <a:buChar char="●"/>
            </a:pPr>
            <a:r>
              <a:rPr lang="en"/>
              <a:t>UL100 - Research Skills, Information, and Technology (our focus for today’s presentation!)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UL100 and Its Place in ESU’s General Education Curriculum</a:t>
            </a:r>
            <a:endParaRPr sz="2400"/>
          </a:p>
        </p:txBody>
      </p:sp>
      <p:sp>
        <p:nvSpPr>
          <p:cNvPr id="105" name="Google Shape;10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Fall 2009:  Emporia State updated its General Education curriculum for undergraduate students to include a goal of “Information Technology” (now “Information Literacy and Technology”.</a:t>
            </a:r>
            <a:endParaRPr/>
          </a:p>
          <a:p>
            <a:pPr marL="457200" lvl="0" indent="-342900" algn="l" rtl="0">
              <a:spcBef>
                <a:spcPts val="0"/>
              </a:spcBef>
              <a:spcAft>
                <a:spcPts val="0"/>
              </a:spcAft>
              <a:buSzPts val="1800"/>
              <a:buChar char="●"/>
            </a:pPr>
            <a:r>
              <a:rPr lang="en"/>
              <a:t>UL100 is ONE of several courses that students can take to fulfill this requirement</a:t>
            </a:r>
            <a:endParaRPr/>
          </a:p>
          <a:p>
            <a:pPr marL="457200" lvl="0" indent="-342900" algn="l" rtl="0">
              <a:spcBef>
                <a:spcPts val="0"/>
              </a:spcBef>
              <a:spcAft>
                <a:spcPts val="0"/>
              </a:spcAft>
              <a:buSzPts val="1800"/>
              <a:buChar char="●"/>
            </a:pPr>
            <a:r>
              <a:rPr lang="en"/>
              <a:t>Other courses that count include:</a:t>
            </a:r>
            <a:endParaRPr/>
          </a:p>
          <a:p>
            <a:pPr marL="914400" lvl="1" indent="-317500" algn="l" rtl="0">
              <a:spcBef>
                <a:spcPts val="0"/>
              </a:spcBef>
              <a:spcAft>
                <a:spcPts val="0"/>
              </a:spcAft>
              <a:buSzPts val="1400"/>
              <a:buChar char="○"/>
            </a:pPr>
            <a:r>
              <a:rPr lang="en"/>
              <a:t>AR305, Introduction to Digital Design</a:t>
            </a:r>
            <a:endParaRPr/>
          </a:p>
          <a:p>
            <a:pPr marL="914400" lvl="1" indent="-317500" algn="l" rtl="0">
              <a:spcBef>
                <a:spcPts val="0"/>
              </a:spcBef>
              <a:spcAft>
                <a:spcPts val="0"/>
              </a:spcAft>
              <a:buSzPts val="1400"/>
              <a:buChar char="○"/>
            </a:pPr>
            <a:r>
              <a:rPr lang="en"/>
              <a:t>IS110/113, Introduction to Microcomputer Applications w/lab</a:t>
            </a:r>
            <a:endParaRPr/>
          </a:p>
          <a:p>
            <a:pPr marL="914400" lvl="1" indent="-317500" algn="l" rtl="0">
              <a:spcBef>
                <a:spcPts val="0"/>
              </a:spcBef>
              <a:spcAft>
                <a:spcPts val="0"/>
              </a:spcAft>
              <a:buSzPts val="1400"/>
              <a:buChar char="○"/>
            </a:pPr>
            <a:r>
              <a:rPr lang="en"/>
              <a:t>“An approved technology course in the discipline” - over 30 possibilities here</a:t>
            </a:r>
            <a:endParaRPr/>
          </a:p>
          <a:p>
            <a:pPr marL="457200" lvl="0" indent="-342900" algn="l" rtl="0">
              <a:spcBef>
                <a:spcPts val="0"/>
              </a:spcBef>
              <a:spcAft>
                <a:spcPts val="0"/>
              </a:spcAft>
              <a:buSzPts val="1800"/>
              <a:buChar char="●"/>
            </a:pPr>
            <a:r>
              <a:rPr lang="en"/>
              <a:t>Fall 2018:  UL100 is now a three-hour credit course (moved from two hours to compete with other offerings and to incorporate the ACRL </a:t>
            </a:r>
            <a:r>
              <a:rPr lang="en" i="1"/>
              <a:t>Framework for Information Literacy for Higher Education</a:t>
            </a:r>
            <a:r>
              <a:rPr lang="en"/>
              <a:t>)</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2289</Words>
  <Application>Microsoft Macintosh PowerPoint</Application>
  <PresentationFormat>On-screen Show (16:9)</PresentationFormat>
  <Paragraphs>188</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Average</vt:lpstr>
      <vt:lpstr>Calibri</vt:lpstr>
      <vt:lpstr>Times New Roman</vt:lpstr>
      <vt:lpstr>Simple Light</vt:lpstr>
      <vt:lpstr>  From Tests to Rubrics: Strategies for Assessing Information Literacy at Three Institutions</vt:lpstr>
      <vt:lpstr>Welcome!</vt:lpstr>
      <vt:lpstr>Information Literacy</vt:lpstr>
      <vt:lpstr>Evidence for Benefits of Information Literacy Instruction</vt:lpstr>
      <vt:lpstr>Measuring Information Literacy: Rubrics (Direct Assessments)</vt:lpstr>
      <vt:lpstr>Measuring Information Literacy: Standardized Tests</vt:lpstr>
      <vt:lpstr>Emporia State University:  From SAILS to TATIL</vt:lpstr>
      <vt:lpstr>Information Literacy at Emporia State University</vt:lpstr>
      <vt:lpstr>UL100 and Its Place in ESU’s General Education Curriculum</vt:lpstr>
      <vt:lpstr>Standardized Assessment from SAILS to TATIL</vt:lpstr>
      <vt:lpstr>Why Did We Switch from SAILS to TATIL?</vt:lpstr>
      <vt:lpstr>What Does TATIL Contribute to Our Course?</vt:lpstr>
      <vt:lpstr>TATIL Experiences Thus Far</vt:lpstr>
      <vt:lpstr>Future IL Assessments at Emporia State</vt:lpstr>
      <vt:lpstr>Competency Model = Every Student/Every Year</vt:lpstr>
      <vt:lpstr>JMU’s Tutorial-Test Model for Information Literacy</vt:lpstr>
      <vt:lpstr>PowerPoint Presentation</vt:lpstr>
      <vt:lpstr>PowerPoint Presentation</vt:lpstr>
      <vt:lpstr>Rubrics in the Disciplines</vt:lpstr>
      <vt:lpstr>PowerPoint Presentation</vt:lpstr>
      <vt:lpstr>Psychology Capstone Papers</vt:lpstr>
      <vt:lpstr>libguides.csudh.edu/psy490</vt:lpstr>
      <vt:lpstr>What’s next for us?</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From Tests to Rubrics: Strategies for Assessing Information Literacy at Three Institutions</dc:title>
  <cp:lastModifiedBy>Clarke, Kathy - clarkeke</cp:lastModifiedBy>
  <cp:revision>2</cp:revision>
  <dcterms:modified xsi:type="dcterms:W3CDTF">2018-10-30T19:09:10Z</dcterms:modified>
</cp:coreProperties>
</file>